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31"/>
  </p:notesMasterIdLst>
  <p:sldIdLst>
    <p:sldId id="256" r:id="rId2"/>
    <p:sldId id="261" r:id="rId3"/>
    <p:sldId id="258" r:id="rId4"/>
    <p:sldId id="260" r:id="rId5"/>
    <p:sldId id="265" r:id="rId6"/>
    <p:sldId id="266" r:id="rId7"/>
    <p:sldId id="262" r:id="rId8"/>
    <p:sldId id="263" r:id="rId9"/>
    <p:sldId id="264" r:id="rId10"/>
    <p:sldId id="275" r:id="rId11"/>
    <p:sldId id="267" r:id="rId12"/>
    <p:sldId id="268" r:id="rId13"/>
    <p:sldId id="269" r:id="rId14"/>
    <p:sldId id="270" r:id="rId15"/>
    <p:sldId id="272" r:id="rId16"/>
    <p:sldId id="274" r:id="rId17"/>
    <p:sldId id="276" r:id="rId18"/>
    <p:sldId id="277" r:id="rId19"/>
    <p:sldId id="4395" r:id="rId20"/>
    <p:sldId id="282" r:id="rId21"/>
    <p:sldId id="279" r:id="rId22"/>
    <p:sldId id="4397" r:id="rId23"/>
    <p:sldId id="280" r:id="rId24"/>
    <p:sldId id="284" r:id="rId25"/>
    <p:sldId id="4400" r:id="rId26"/>
    <p:sldId id="4399" r:id="rId27"/>
    <p:sldId id="283" r:id="rId28"/>
    <p:sldId id="273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C5"/>
    <a:srgbClr val="C3E8E3"/>
    <a:srgbClr val="F5F5F5"/>
    <a:srgbClr val="FF5500"/>
    <a:srgbClr val="FCAA05"/>
    <a:srgbClr val="FAF191"/>
    <a:srgbClr val="E264ED"/>
    <a:srgbClr val="EDB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6FA56E-4C82-DEAE-343D-5EBB4D62A768}" v="10000" dt="2024-10-28T17:59:28.489"/>
    <p1510:client id="{A870D946-B849-09B0-BA83-74FBA0EA44B9}" v="2945" dt="2024-10-28T19:31:58.001"/>
    <p1510:client id="{B613A782-8684-89A2-1062-13E24A685D00}" v="53" dt="2024-10-29T05:08:05.588"/>
    <p1510:client id="{DC558911-0131-AC31-0BA3-D5A44D53B40E}" v="8476" dt="2024-10-27T20:49:06.273"/>
    <p1510:client id="{FA4CA278-0D0F-53A0-7941-1807D46FD9CE}" v="5965" dt="2024-10-27T08:33:22.7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F30A0-DDA6-42F3-95F3-BB9AC6985514}" type="datetimeFigureOut">
              <a:t>10/30/2024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D8AE8-5948-4B40-B5E6-B5E4F8E034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47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38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10/30/2024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77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22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60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3725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38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7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81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12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83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7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3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25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6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3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12" Type="http://schemas.openxmlformats.org/officeDocument/2006/relationships/image" Target="../media/image51.jpeg"/><Relationship Id="rId17" Type="http://schemas.openxmlformats.org/officeDocument/2006/relationships/image" Target="../media/image55.jpeg"/><Relationship Id="rId2" Type="http://schemas.openxmlformats.org/officeDocument/2006/relationships/image" Target="../media/image41.jpeg"/><Relationship Id="rId16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5" Type="http://schemas.openxmlformats.org/officeDocument/2006/relationships/image" Target="../media/image53.jpeg"/><Relationship Id="rId10" Type="http://schemas.openxmlformats.org/officeDocument/2006/relationships/image" Target="../media/image49.jpeg"/><Relationship Id="rId4" Type="http://schemas.openxmlformats.org/officeDocument/2006/relationships/image" Target="../media/image43.png"/><Relationship Id="rId9" Type="http://schemas.openxmlformats.org/officeDocument/2006/relationships/image" Target="../media/image48.jpeg"/><Relationship Id="rId14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BC79-F80D-6115-7C76-ADE1C80CF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6382" y="4530511"/>
            <a:ext cx="5112919" cy="8524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i="1" dirty="0">
                <a:latin typeface="Calibri"/>
                <a:ea typeface="Calibri"/>
                <a:cs typeface="Calibri"/>
              </a:rPr>
              <a:t>MYNTRA ANALYSIS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B56204-04AA-BF0B-7B2F-04EA42302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955" r="28022" b="-4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Myntras-new-logo.-Myntra-.-Facebook-1024×576-1 – Dallas Post Tribune">
            <a:extLst>
              <a:ext uri="{FF2B5EF4-FFF2-40B4-BE49-F238E27FC236}">
                <a16:creationId xmlns:a16="http://schemas.microsoft.com/office/drawing/2014/main" id="{F4D858A6-708A-7F2D-7698-1E207C4979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5" t="2092" r="1218" b="2664"/>
          <a:stretch/>
        </p:blipFill>
        <p:spPr>
          <a:xfrm>
            <a:off x="6368123" y="96070"/>
            <a:ext cx="5549667" cy="3227216"/>
          </a:xfrm>
          <a:prstGeom prst="rect">
            <a:avLst/>
          </a:prstGeom>
        </p:spPr>
      </p:pic>
      <p:pic>
        <p:nvPicPr>
          <p:cNvPr id="3" name="Picture 2" descr="Myntra unveils latest campaign featuring Hrithik Roshan &amp; Kiara Advani | 1  Indian Television Dot Com">
            <a:extLst>
              <a:ext uri="{FF2B5EF4-FFF2-40B4-BE49-F238E27FC236}">
                <a16:creationId xmlns:a16="http://schemas.microsoft.com/office/drawing/2014/main" id="{43815937-0439-59D5-1FD0-B1D2F2C17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99" y="101619"/>
            <a:ext cx="5791200" cy="66515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8583D0-64CF-D729-9586-D164D651E1CA}"/>
              </a:ext>
            </a:extLst>
          </p:cNvPr>
          <p:cNvSpPr txBox="1"/>
          <p:nvPr/>
        </p:nvSpPr>
        <p:spPr>
          <a:xfrm>
            <a:off x="6651551" y="3587213"/>
            <a:ext cx="52391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>
                <a:solidFill>
                  <a:srgbClr val="15171A"/>
                </a:solidFill>
                <a:latin typeface="Calibri"/>
                <a:ea typeface="Calibri"/>
                <a:cs typeface="Calibri"/>
              </a:rPr>
              <a:t>BE EXTRAODINARY EVERY DAY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E99E6-8761-65C3-1678-5C2D8A856CED}"/>
              </a:ext>
            </a:extLst>
          </p:cNvPr>
          <p:cNvSpPr txBox="1"/>
          <p:nvPr/>
        </p:nvSpPr>
        <p:spPr>
          <a:xfrm>
            <a:off x="7302499" y="5854700"/>
            <a:ext cx="42869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dirty="0"/>
              <a:t>RM. SREESAVITHA </a:t>
            </a:r>
            <a:endParaRPr lang="en-US" dirty="0"/>
          </a:p>
          <a:p>
            <a:pPr algn="r"/>
            <a:r>
              <a:rPr lang="en-US" b="1" dirty="0"/>
              <a:t>BADM-WD-T-B5</a:t>
            </a:r>
          </a:p>
        </p:txBody>
      </p:sp>
    </p:spTree>
    <p:extLst>
      <p:ext uri="{BB962C8B-B14F-4D97-AF65-F5344CB8AC3E}">
        <p14:creationId xmlns:p14="http://schemas.microsoft.com/office/powerpoint/2010/main" val="267529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F85DF-0813-4395-B141-C2054B8E079D}"/>
              </a:ext>
            </a:extLst>
          </p:cNvPr>
          <p:cNvSpPr txBox="1"/>
          <p:nvPr/>
        </p:nvSpPr>
        <p:spPr>
          <a:xfrm>
            <a:off x="165100" y="193976"/>
            <a:ext cx="5873750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4000" b="1">
              <a:solidFill>
                <a:srgbClr val="7030A0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4000" b="1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INVENTORY MANAGEMENT</a:t>
            </a:r>
            <a:endParaRPr lang="en-US">
              <a:solidFill>
                <a:srgbClr val="7030A0"/>
              </a:solidFill>
            </a:endParaRPr>
          </a:p>
          <a:p>
            <a:pPr algn="ctr"/>
            <a:endParaRPr lang="en-US" sz="4000" b="1">
              <a:latin typeface="Calibri"/>
              <a:ea typeface="Calibri"/>
              <a:cs typeface="Calibri"/>
            </a:endParaRPr>
          </a:p>
          <a:p>
            <a:pPr algn="ctr"/>
            <a:r>
              <a:rPr lang="en-US" sz="2800" b="1">
                <a:latin typeface="Calibri"/>
                <a:ea typeface="Calibri"/>
                <a:cs typeface="Arial"/>
              </a:rPr>
              <a:t>Myntra uses real-time tracking, centralized fulfillment centers, and demand forecasting to manage stock levels and meet customer demand. </a:t>
            </a:r>
          </a:p>
          <a:p>
            <a:pPr algn="ctr"/>
            <a:endParaRPr lang="en-US" sz="2800" b="1">
              <a:latin typeface="Calibri"/>
              <a:ea typeface="Calibri"/>
              <a:cs typeface="Arial"/>
            </a:endParaRPr>
          </a:p>
          <a:p>
            <a:pPr algn="ctr"/>
            <a:endParaRPr lang="en-US" sz="40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40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40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DCB33-9AD4-6788-2B3E-89F969CE1818}"/>
              </a:ext>
            </a:extLst>
          </p:cNvPr>
          <p:cNvSpPr txBox="1"/>
          <p:nvPr/>
        </p:nvSpPr>
        <p:spPr>
          <a:xfrm>
            <a:off x="6115049" y="129249"/>
            <a:ext cx="5873750" cy="66787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4000" b="1">
              <a:latin typeface="Calibri"/>
              <a:ea typeface="Calibri"/>
              <a:cs typeface="Calibri"/>
            </a:endParaRPr>
          </a:p>
          <a:p>
            <a:pPr algn="ctr"/>
            <a:r>
              <a:rPr lang="en-US" sz="4000" b="1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MARKETING</a:t>
            </a:r>
            <a:endParaRPr lang="en-US">
              <a:solidFill>
                <a:srgbClr val="7030A0"/>
              </a:solidFill>
            </a:endParaRPr>
          </a:p>
          <a:p>
            <a:pPr algn="ctr"/>
            <a:endParaRPr lang="en-US" sz="4000" b="1">
              <a:latin typeface="Calibri"/>
              <a:ea typeface="Calibri"/>
              <a:cs typeface="Calibri"/>
            </a:endParaRPr>
          </a:p>
          <a:p>
            <a:pPr algn="ctr"/>
            <a:endParaRPr lang="en-US" sz="2400" b="1">
              <a:latin typeface="Calibri"/>
              <a:ea typeface="Calibri"/>
              <a:cs typeface="Calibri"/>
            </a:endParaRPr>
          </a:p>
          <a:p>
            <a:pPr algn="ctr"/>
            <a:r>
              <a:rPr lang="en-US" sz="2800" b="1">
                <a:latin typeface="Calibri"/>
                <a:ea typeface="Calibri"/>
                <a:cs typeface="Calibri"/>
              </a:rPr>
              <a:t>Myntra uses a combination of sponsored and organic digital marketing strategies, including pay-per-click, display ads, retargeting, and ad extensions.</a:t>
            </a:r>
          </a:p>
          <a:p>
            <a:pPr algn="ctr"/>
            <a:endParaRPr lang="en-US" sz="2800" b="1">
              <a:latin typeface="Calibri"/>
              <a:ea typeface="Calibri"/>
              <a:cs typeface="Calibri"/>
            </a:endParaRPr>
          </a:p>
          <a:p>
            <a:pPr algn="ctr"/>
            <a:endParaRPr lang="en-US" sz="2800" b="1">
              <a:latin typeface="Calibri"/>
              <a:ea typeface="Calibri"/>
              <a:cs typeface="Calibri"/>
            </a:endParaRPr>
          </a:p>
          <a:p>
            <a:pPr algn="ctr"/>
            <a:endParaRPr lang="en-US" sz="2800" b="1">
              <a:latin typeface="Calibri"/>
              <a:ea typeface="Calibri"/>
              <a:cs typeface="Calibri"/>
            </a:endParaRPr>
          </a:p>
          <a:p>
            <a:pPr algn="ctr"/>
            <a:endParaRPr lang="en-US" sz="2000" b="1">
              <a:latin typeface="Calibri"/>
              <a:ea typeface="Calibri"/>
              <a:cs typeface="Calibri"/>
            </a:endParaRPr>
          </a:p>
          <a:p>
            <a:pPr algn="ctr"/>
            <a:endParaRPr lang="en-US" sz="2000" b="1">
              <a:latin typeface="Calibri"/>
              <a:ea typeface="Calibri"/>
              <a:cs typeface="Calibri"/>
            </a:endParaRPr>
          </a:p>
          <a:p>
            <a:pPr algn="ctr"/>
            <a:endParaRPr lang="en-US" sz="2000" b="1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Warehouse Inventory Management Guide ...">
            <a:extLst>
              <a:ext uri="{FF2B5EF4-FFF2-40B4-BE49-F238E27FC236}">
                <a16:creationId xmlns:a16="http://schemas.microsoft.com/office/drawing/2014/main" id="{35163A3D-CED2-A537-6F92-14047949F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4824413"/>
            <a:ext cx="3028950" cy="1514475"/>
          </a:xfrm>
          <a:prstGeom prst="rect">
            <a:avLst/>
          </a:prstGeom>
        </p:spPr>
      </p:pic>
      <p:pic>
        <p:nvPicPr>
          <p:cNvPr id="5" name="Picture 4" descr="MARKETING MANAGEMENT">
            <a:extLst>
              <a:ext uri="{FF2B5EF4-FFF2-40B4-BE49-F238E27FC236}">
                <a16:creationId xmlns:a16="http://schemas.microsoft.com/office/drawing/2014/main" id="{37E214AB-265A-788A-664C-FAE8F2D08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25" y="4821238"/>
            <a:ext cx="32448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2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ano-Hologram Created; A 3-D World At Our Fingertips http://ift.tt ...">
            <a:extLst>
              <a:ext uri="{FF2B5EF4-FFF2-40B4-BE49-F238E27FC236}">
                <a16:creationId xmlns:a16="http://schemas.microsoft.com/office/drawing/2014/main" id="{AE97FC0D-BDC9-1E1A-A157-F5BB7A514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206" y="1728458"/>
            <a:ext cx="2685845" cy="3921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D4232F-1B8B-032A-EB8D-A3B1700C60DF}"/>
              </a:ext>
            </a:extLst>
          </p:cNvPr>
          <p:cNvSpPr txBox="1"/>
          <p:nvPr/>
        </p:nvSpPr>
        <p:spPr>
          <a:xfrm>
            <a:off x="1128879" y="165470"/>
            <a:ext cx="8198243" cy="7858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TECHNOLOGIES UTILIZATION</a:t>
            </a:r>
            <a:endParaRPr lang="en-US" sz="4400">
              <a:solidFill>
                <a:srgbClr val="7030A0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CE1DBC6-CF75-302C-0DE1-6DB5B8D21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817211"/>
              </p:ext>
            </p:extLst>
          </p:nvPr>
        </p:nvGraphicFramePr>
        <p:xfrm>
          <a:off x="90129" y="1138903"/>
          <a:ext cx="9233962" cy="5439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6565">
                  <a:extLst>
                    <a:ext uri="{9D8B030D-6E8A-4147-A177-3AD203B41FA5}">
                      <a16:colId xmlns:a16="http://schemas.microsoft.com/office/drawing/2014/main" val="1980021807"/>
                    </a:ext>
                  </a:extLst>
                </a:gridCol>
                <a:gridCol w="6417397">
                  <a:extLst>
                    <a:ext uri="{9D8B030D-6E8A-4147-A177-3AD203B41FA5}">
                      <a16:colId xmlns:a16="http://schemas.microsoft.com/office/drawing/2014/main" val="1667646549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  <a:latin typeface="Calibri"/>
                        </a:rPr>
                        <a:t>Augmented Reality (AR) &amp; Virtual Reality (VR)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Calibri"/>
                        </a:rPr>
                        <a:t>To provide a Personalized shopping experience like Virtually Try-on different clothing.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095891"/>
                  </a:ext>
                </a:extLst>
              </a:tr>
              <a:tr h="912478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  <a:latin typeface="Calibri"/>
                        </a:rPr>
                        <a:t>AI &amp; Machine Learning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  <a:latin typeface="Calibri"/>
                        </a:rPr>
                        <a:t>To improve product search and recommendation algorithms based on customer search by scanning digital space to know what customers likes.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120491"/>
                  </a:ext>
                </a:extLst>
              </a:tr>
              <a:tr h="724982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  <a:latin typeface="Calibri"/>
                        </a:rPr>
                        <a:t>Chatbot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  <a:latin typeface="Calibri"/>
                        </a:rPr>
                        <a:t>Al-powered chatbot to provide customized suggestions.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588669"/>
                  </a:ext>
                </a:extLst>
              </a:tr>
              <a:tr h="712482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  <a:latin typeface="Calibri"/>
                        </a:rPr>
                        <a:t>ChatGPT-powered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  <a:latin typeface="Calibri"/>
                        </a:rPr>
                        <a:t>To enhance product discovery.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485299"/>
                  </a:ext>
                </a:extLst>
              </a:tr>
              <a:tr h="674983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  <a:latin typeface="Calibri"/>
                        </a:rPr>
                        <a:t>Druid &amp; 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  <a:latin typeface="Calibri"/>
                        </a:rPr>
                        <a:t>Uses Druid a real-time analytics database &amp; Power BI to visualize real-time traffic data.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426893"/>
                  </a:ext>
                </a:extLst>
              </a:tr>
              <a:tr h="7365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latin typeface="Calibri"/>
                        </a:rPr>
                        <a:t>Cloudflare CDN,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Calibri"/>
                        </a:rPr>
                        <a:t>Percona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Calibri"/>
                        </a:rPr>
                        <a:t>, Stoplight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Calibri"/>
                        </a:rPr>
                        <a:t>Uses to make website run faster, Peak performance in data management, </a:t>
                      </a:r>
                      <a:r>
                        <a:rPr lang="en-US" sz="1800" b="1" err="1">
                          <a:solidFill>
                            <a:schemeClr val="tx1"/>
                          </a:solidFill>
                          <a:latin typeface="Calibri"/>
                        </a:rPr>
                        <a:t>etc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alibri"/>
                        </a:rPr>
                        <a:t>,.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021688"/>
                  </a:ext>
                </a:extLst>
              </a:tr>
              <a:tr h="8124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latin typeface="Calibri"/>
                        </a:rPr>
                        <a:t>Cloud service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chemeClr val="accent5">
                              <a:lumMod val="76000"/>
                            </a:schemeClr>
                          </a:solidFill>
                          <a:latin typeface="Calibri"/>
                        </a:rPr>
                        <a:t>Microsoft Azure Cloud Platform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alibri"/>
                        </a:rPr>
                        <a:t> to maintain open source foundations across all stack layers of platform.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56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370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E0161-7A26-6CF8-11D2-B083918166AB}"/>
              </a:ext>
            </a:extLst>
          </p:cNvPr>
          <p:cNvSpPr txBox="1"/>
          <p:nvPr/>
        </p:nvSpPr>
        <p:spPr>
          <a:xfrm>
            <a:off x="243683" y="1119370"/>
            <a:ext cx="5814529" cy="563231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endParaRPr lang="en-US" sz="2400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CUSTOMER INSIGHTS </a:t>
            </a:r>
            <a:endParaRPr lang="en-US">
              <a:solidFill>
                <a:srgbClr val="FFFFFF"/>
              </a:solidFill>
            </a:endParaRPr>
          </a:p>
          <a:p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   Collects vast amount of data from user interactions, purchase history, and browsing behavior which helps to understand customer preferences and trends.</a:t>
            </a:r>
          </a:p>
          <a:p>
            <a:endParaRPr lang="en-US" sz="24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US" sz="24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2. INVENTORY MANAGEMENT</a:t>
            </a:r>
          </a:p>
          <a:p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   By Analyzing sales data  and market trends Myntra can ensure stock on popular items by optimizing inventory levels and minimizing excess inventory.</a:t>
            </a:r>
          </a:p>
          <a:p>
            <a:endParaRPr lang="en-US" sz="24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endParaRPr lang="en-US" sz="24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F33AA7-4D80-E546-32ED-6FED8CF91217}"/>
              </a:ext>
            </a:extLst>
          </p:cNvPr>
          <p:cNvSpPr txBox="1"/>
          <p:nvPr/>
        </p:nvSpPr>
        <p:spPr>
          <a:xfrm>
            <a:off x="6069733" y="1119370"/>
            <a:ext cx="5814529" cy="5632311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b="1">
              <a:latin typeface="Calibri"/>
              <a:ea typeface="Calibri"/>
              <a:cs typeface="Calibri"/>
            </a:endParaRPr>
          </a:p>
          <a:p>
            <a:endParaRPr lang="en-US" sz="2400" b="1">
              <a:latin typeface="Calibri"/>
              <a:ea typeface="Calibri"/>
              <a:cs typeface="Calibri"/>
            </a:endParaRPr>
          </a:p>
          <a:p>
            <a:r>
              <a:rPr lang="en-US" sz="2400" b="1">
                <a:solidFill>
                  <a:schemeClr val="accent5">
                    <a:lumMod val="49000"/>
                  </a:schemeClr>
                </a:solidFill>
                <a:latin typeface="Calibri"/>
                <a:ea typeface="Calibri"/>
                <a:cs typeface="Calibri"/>
              </a:rPr>
              <a:t>3. SALES FORECASTING </a:t>
            </a:r>
            <a:endParaRPr lang="en-US">
              <a:solidFill>
                <a:schemeClr val="accent5">
                  <a:lumMod val="49000"/>
                </a:schemeClr>
              </a:solidFill>
            </a:endParaRPr>
          </a:p>
          <a:p>
            <a:r>
              <a:rPr lang="en-US" sz="2400">
                <a:solidFill>
                  <a:schemeClr val="accent5">
                    <a:lumMod val="49000"/>
                  </a:schemeClr>
                </a:solidFill>
                <a:latin typeface="Calibri"/>
                <a:ea typeface="Calibri"/>
                <a:cs typeface="Calibri"/>
              </a:rPr>
              <a:t>   Data analytics allows to predict future sales trends, enabling better planning for promotional campaign and seasonal stocks.</a:t>
            </a:r>
          </a:p>
          <a:p>
            <a:endParaRPr lang="en-US" sz="2400">
              <a:solidFill>
                <a:schemeClr val="accent5">
                  <a:lumMod val="49000"/>
                </a:schemeClr>
              </a:solidFill>
              <a:latin typeface="Calibri"/>
              <a:ea typeface="Calibri"/>
              <a:cs typeface="Calibri"/>
            </a:endParaRPr>
          </a:p>
          <a:p>
            <a:endParaRPr lang="en-US" sz="2400">
              <a:solidFill>
                <a:schemeClr val="accent5">
                  <a:lumMod val="49000"/>
                </a:schemeClr>
              </a:solidFill>
              <a:latin typeface="Calibri"/>
              <a:ea typeface="Calibri"/>
              <a:cs typeface="Calibri"/>
            </a:endParaRPr>
          </a:p>
          <a:p>
            <a:endParaRPr lang="en-US" sz="2400">
              <a:solidFill>
                <a:schemeClr val="accent5">
                  <a:lumMod val="49000"/>
                </a:schemeClr>
              </a:solidFill>
              <a:latin typeface="Calibri"/>
              <a:ea typeface="Calibri"/>
              <a:cs typeface="Calibri"/>
            </a:endParaRPr>
          </a:p>
          <a:p>
            <a:r>
              <a:rPr lang="en-US" sz="2400" b="1">
                <a:solidFill>
                  <a:schemeClr val="accent5">
                    <a:lumMod val="49000"/>
                  </a:schemeClr>
                </a:solidFill>
                <a:latin typeface="Calibri"/>
                <a:ea typeface="Calibri"/>
                <a:cs typeface="Calibri"/>
              </a:rPr>
              <a:t>4. PERFORMANCE TRACKING</a:t>
            </a:r>
          </a:p>
          <a:p>
            <a:r>
              <a:rPr lang="en-US" sz="2400" b="1">
                <a:solidFill>
                  <a:schemeClr val="accent5">
                    <a:lumMod val="49000"/>
                  </a:schemeClr>
                </a:solidFill>
                <a:latin typeface="Calibri"/>
                <a:ea typeface="Calibri"/>
                <a:cs typeface="Calibri"/>
              </a:rPr>
              <a:t>   </a:t>
            </a:r>
            <a:r>
              <a:rPr lang="en-US" sz="2400">
                <a:solidFill>
                  <a:schemeClr val="accent5">
                    <a:lumMod val="49000"/>
                  </a:schemeClr>
                </a:solidFill>
                <a:latin typeface="Calibri"/>
                <a:ea typeface="Calibri"/>
                <a:cs typeface="Calibri"/>
              </a:rPr>
              <a:t>It uses analytics to monitor the effectiveness of marketing campaigns, website performance and user management, helping to refine strategies overtime.</a:t>
            </a:r>
            <a:endParaRPr lang="en-US" sz="2400" b="1">
              <a:solidFill>
                <a:schemeClr val="accent5">
                  <a:lumMod val="49000"/>
                </a:schemeClr>
              </a:solidFill>
              <a:latin typeface="Calibri"/>
              <a:ea typeface="Calibri"/>
              <a:cs typeface="Calibri"/>
            </a:endParaRPr>
          </a:p>
          <a:p>
            <a:r>
              <a:rPr lang="en-US" sz="2400">
                <a:latin typeface="Calibri"/>
                <a:ea typeface="Calibri"/>
                <a:cs typeface="Calibri"/>
              </a:rPr>
              <a:t>   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6869FC-95FF-175E-54A7-F223726B5E13}"/>
              </a:ext>
            </a:extLst>
          </p:cNvPr>
          <p:cNvSpPr txBox="1"/>
          <p:nvPr/>
        </p:nvSpPr>
        <p:spPr>
          <a:xfrm>
            <a:off x="306341" y="247137"/>
            <a:ext cx="11486163" cy="850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DATA ANALYTICS</a:t>
            </a:r>
            <a:endParaRPr lang="en-US" sz="2000" b="1">
              <a:solidFill>
                <a:srgbClr val="7030A0"/>
              </a:solidFill>
            </a:endParaRPr>
          </a:p>
        </p:txBody>
      </p:sp>
      <p:pic>
        <p:nvPicPr>
          <p:cNvPr id="3" name="Picture 2" descr="Types of Big Data Analytics and Their ...">
            <a:extLst>
              <a:ext uri="{FF2B5EF4-FFF2-40B4-BE49-F238E27FC236}">
                <a16:creationId xmlns:a16="http://schemas.microsoft.com/office/drawing/2014/main" id="{89A40B86-BFC9-306C-F79D-B6D71BF6B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12" y="249237"/>
            <a:ext cx="25304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98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A1FD9-4F46-A79F-5EB4-E0D9BCCAA9A2}"/>
              </a:ext>
            </a:extLst>
          </p:cNvPr>
          <p:cNvSpPr txBox="1"/>
          <p:nvPr/>
        </p:nvSpPr>
        <p:spPr>
          <a:xfrm>
            <a:off x="177553" y="29591"/>
            <a:ext cx="838939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PERSONALIZATION</a:t>
            </a:r>
            <a:endParaRPr lang="en-US">
              <a:solidFill>
                <a:srgbClr val="7030A0"/>
              </a:solidFill>
            </a:endParaRPr>
          </a:p>
        </p:txBody>
      </p:sp>
      <p:pic>
        <p:nvPicPr>
          <p:cNvPr id="3" name="Picture 2" descr="personalization ">
            <a:extLst>
              <a:ext uri="{FF2B5EF4-FFF2-40B4-BE49-F238E27FC236}">
                <a16:creationId xmlns:a16="http://schemas.microsoft.com/office/drawing/2014/main" id="{2D45F33A-0241-E34B-0AF3-7BBB2A01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74" y="2020777"/>
            <a:ext cx="808075" cy="873051"/>
          </a:xfrm>
          <a:prstGeom prst="rect">
            <a:avLst/>
          </a:prstGeom>
        </p:spPr>
      </p:pic>
      <p:pic>
        <p:nvPicPr>
          <p:cNvPr id="4" name="Picture 3" descr="craft, knitting, tailor, sewing, knit ">
            <a:extLst>
              <a:ext uri="{FF2B5EF4-FFF2-40B4-BE49-F238E27FC236}">
                <a16:creationId xmlns:a16="http://schemas.microsoft.com/office/drawing/2014/main" id="{E5978718-9A62-B7BD-B699-370D12A9C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50" y="4807690"/>
            <a:ext cx="887227" cy="733645"/>
          </a:xfrm>
          <a:prstGeom prst="rect">
            <a:avLst/>
          </a:prstGeom>
        </p:spPr>
      </p:pic>
      <p:pic>
        <p:nvPicPr>
          <p:cNvPr id="5" name="Picture 4" descr="brush, color, customization, layout, paint, theme ">
            <a:extLst>
              <a:ext uri="{FF2B5EF4-FFF2-40B4-BE49-F238E27FC236}">
                <a16:creationId xmlns:a16="http://schemas.microsoft.com/office/drawing/2014/main" id="{EAC4D743-A0C0-7AB6-3D43-108ED54C6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898" y="2025507"/>
            <a:ext cx="1028993" cy="1046711"/>
          </a:xfrm>
          <a:prstGeom prst="rect">
            <a:avLst/>
          </a:prstGeom>
        </p:spPr>
      </p:pic>
      <p:pic>
        <p:nvPicPr>
          <p:cNvPr id="7" name="Picture 6" descr="dynamic, process, stage, transfer, transmission ">
            <a:extLst>
              <a:ext uri="{FF2B5EF4-FFF2-40B4-BE49-F238E27FC236}">
                <a16:creationId xmlns:a16="http://schemas.microsoft.com/office/drawing/2014/main" id="{1C29A43F-4ADE-722D-951E-7C51C0448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361" y="4795877"/>
            <a:ext cx="851782" cy="751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584C63-8C3A-9A09-4F5F-187688C9BFFC}"/>
              </a:ext>
            </a:extLst>
          </p:cNvPr>
          <p:cNvSpPr txBox="1"/>
          <p:nvPr/>
        </p:nvSpPr>
        <p:spPr>
          <a:xfrm>
            <a:off x="1449675" y="1289168"/>
            <a:ext cx="4645980" cy="52629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accent6">
                    <a:lumMod val="49000"/>
                  </a:schemeClr>
                </a:solidFill>
                <a:latin typeface="Calibri"/>
                <a:ea typeface="Calibri"/>
                <a:cs typeface="Calibri"/>
              </a:rPr>
              <a:t>PERSONALIZED RECOMMENDATIONS</a:t>
            </a:r>
          </a:p>
          <a:p>
            <a:pPr algn="ctr"/>
            <a:r>
              <a:rPr lang="en-US" sz="2400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Employs machine learning Algorithms to provide personalized product recommendations based on user behavior like past purchase and browsing history.</a:t>
            </a:r>
          </a:p>
          <a:p>
            <a:pPr algn="ctr"/>
            <a:endParaRPr lang="en-US" sz="2400" b="1">
              <a:solidFill>
                <a:srgbClr val="7030A0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2400" b="1">
                <a:solidFill>
                  <a:schemeClr val="accent6">
                    <a:lumMod val="49000"/>
                  </a:schemeClr>
                </a:solidFill>
                <a:latin typeface="Calibri"/>
                <a:ea typeface="Calibri"/>
                <a:cs typeface="Calibri"/>
              </a:rPr>
              <a:t>TAILORED MARKETING</a:t>
            </a:r>
          </a:p>
          <a:p>
            <a:pPr algn="ctr"/>
            <a:r>
              <a:rPr lang="en-US" sz="2400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Using Segmentation and Targeting, can send personalized email offers and notifications, enhancing customer engagement and conversion rates.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EFE83-717D-D198-88D0-03A409686997}"/>
              </a:ext>
            </a:extLst>
          </p:cNvPr>
          <p:cNvSpPr txBox="1"/>
          <p:nvPr/>
        </p:nvSpPr>
        <p:spPr>
          <a:xfrm>
            <a:off x="7238511" y="1289167"/>
            <a:ext cx="4645980" cy="52629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accent6">
                    <a:lumMod val="49000"/>
                  </a:schemeClr>
                </a:solidFill>
                <a:latin typeface="Calibri"/>
                <a:ea typeface="Calibri"/>
                <a:cs typeface="Calibri"/>
              </a:rPr>
              <a:t>USER - INTERFACE CUSTOMIZATION</a:t>
            </a:r>
            <a:endParaRPr lang="en-US">
              <a:solidFill>
                <a:schemeClr val="accent6">
                  <a:lumMod val="49000"/>
                </a:schemeClr>
              </a:solidFill>
            </a:endParaRPr>
          </a:p>
          <a:p>
            <a:pPr algn="ctr"/>
            <a:r>
              <a:rPr lang="en-US" sz="2400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The Platform adjusts its layout and featured products based on individual user preferences, creating a more relevant shopping experience.</a:t>
            </a:r>
          </a:p>
          <a:p>
            <a:pPr algn="ctr"/>
            <a:endParaRPr lang="en-US" sz="2400">
              <a:solidFill>
                <a:srgbClr val="7030A0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2400" b="1">
                <a:solidFill>
                  <a:schemeClr val="accent6">
                    <a:lumMod val="49000"/>
                  </a:schemeClr>
                </a:solidFill>
                <a:latin typeface="Calibri"/>
                <a:ea typeface="Calibri"/>
                <a:cs typeface="Calibri"/>
              </a:rPr>
              <a:t>DYNAMIC PRICING</a:t>
            </a:r>
          </a:p>
          <a:p>
            <a:pPr algn="ctr"/>
            <a:r>
              <a:rPr lang="en-US" sz="2400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Myntra may implement dynamic pricing strategies that take into account user behavior, demand, and competitor pricing to optimize sales. 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26EFFF-68D1-E3F4-77CB-7C4057486E46}"/>
              </a:ext>
            </a:extLst>
          </p:cNvPr>
          <p:cNvCxnSpPr/>
          <p:nvPr/>
        </p:nvCxnSpPr>
        <p:spPr>
          <a:xfrm flipH="1">
            <a:off x="829340" y="2889103"/>
            <a:ext cx="30716" cy="3962398"/>
          </a:xfrm>
          <a:prstGeom prst="straightConnector1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3E67FF-87A6-1594-F1B4-E530FE9C25F1}"/>
              </a:ext>
            </a:extLst>
          </p:cNvPr>
          <p:cNvCxnSpPr>
            <a:cxnSpLocks/>
          </p:cNvCxnSpPr>
          <p:nvPr/>
        </p:nvCxnSpPr>
        <p:spPr>
          <a:xfrm flipH="1">
            <a:off x="6629991" y="2889103"/>
            <a:ext cx="30716" cy="3962398"/>
          </a:xfrm>
          <a:prstGeom prst="straightConnector1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106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39021-3466-D216-E3E7-2152C1141B67}"/>
              </a:ext>
            </a:extLst>
          </p:cNvPr>
          <p:cNvSpPr txBox="1"/>
          <p:nvPr/>
        </p:nvSpPr>
        <p:spPr>
          <a:xfrm>
            <a:off x="251305" y="198543"/>
            <a:ext cx="1164821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CHALLENGES AND FUTURE DIRECTIONS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A5404-0E60-5B4C-71FC-29B7489BEE4D}"/>
              </a:ext>
            </a:extLst>
          </p:cNvPr>
          <p:cNvSpPr txBox="1"/>
          <p:nvPr/>
        </p:nvSpPr>
        <p:spPr>
          <a:xfrm>
            <a:off x="1211733" y="1465675"/>
            <a:ext cx="3379994" cy="452431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FF5500"/>
                </a:solidFill>
                <a:latin typeface="Calibri"/>
                <a:ea typeface="Calibri"/>
                <a:cs typeface="Calibri"/>
              </a:rPr>
              <a:t>DATA PRIVACY</a:t>
            </a:r>
          </a:p>
          <a:p>
            <a:pPr algn="ctr"/>
            <a:endParaRPr lang="en-US" sz="3200" b="1">
              <a:latin typeface="Calibri"/>
              <a:ea typeface="Calibri"/>
              <a:cs typeface="Calibri"/>
            </a:endParaRPr>
          </a:p>
          <a:p>
            <a:pPr algn="ctr"/>
            <a:r>
              <a:rPr lang="en-US" sz="2800" b="1">
                <a:latin typeface="Calibri"/>
                <a:ea typeface="Calibri"/>
                <a:cs typeface="Calibri"/>
              </a:rPr>
              <a:t>Balancing personalization with user privacy concerns is critical, especially with increasing regulations around data usage.</a:t>
            </a:r>
          </a:p>
          <a:p>
            <a:pPr algn="ctr"/>
            <a:endParaRPr lang="en-US" sz="2800" b="1">
              <a:latin typeface="Calibri"/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96564B-6706-3527-E7DA-E299CE6EBFA3}"/>
              </a:ext>
            </a:extLst>
          </p:cNvPr>
          <p:cNvSpPr txBox="1"/>
          <p:nvPr/>
        </p:nvSpPr>
        <p:spPr>
          <a:xfrm>
            <a:off x="8766756" y="1465209"/>
            <a:ext cx="3185064" cy="4531158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FF5500"/>
                </a:solidFill>
                <a:latin typeface="Calibri"/>
                <a:ea typeface="Calibri"/>
                <a:cs typeface="Calibri"/>
              </a:rPr>
              <a:t>ALGORITHM BIAS</a:t>
            </a:r>
            <a:endParaRPr lang="en-US" sz="2800">
              <a:solidFill>
                <a:srgbClr val="FF5500"/>
              </a:solidFill>
            </a:endParaRPr>
          </a:p>
          <a:p>
            <a:pPr algn="ctr"/>
            <a:endParaRPr lang="en-US" sz="2800" b="1">
              <a:latin typeface="Calibri"/>
              <a:ea typeface="Calibri"/>
              <a:cs typeface="Calibri"/>
            </a:endParaRPr>
          </a:p>
          <a:p>
            <a:pPr algn="ctr"/>
            <a:r>
              <a:rPr lang="en-US" sz="2800" b="1">
                <a:latin typeface="Calibri"/>
                <a:ea typeface="Calibri"/>
                <a:cs typeface="Calibri"/>
              </a:rPr>
              <a:t>Ensuring that algorithms do not inadvertently favor certain products or demographics is essential for fairness.</a:t>
            </a:r>
            <a:endParaRPr lang="en-US"/>
          </a:p>
          <a:p>
            <a:pPr algn="ctr"/>
            <a:endParaRPr lang="en-US" sz="2800" b="1">
              <a:latin typeface="Calibri"/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8F665-8924-6FCB-5862-243F634E7CF0}"/>
              </a:ext>
            </a:extLst>
          </p:cNvPr>
          <p:cNvSpPr txBox="1"/>
          <p:nvPr/>
        </p:nvSpPr>
        <p:spPr>
          <a:xfrm>
            <a:off x="4673220" y="1471583"/>
            <a:ext cx="3994319" cy="452431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FF5500"/>
                </a:solidFill>
                <a:latin typeface="Calibri"/>
                <a:ea typeface="Calibri"/>
                <a:cs typeface="Calibri"/>
              </a:rPr>
              <a:t>REAL-TIME ANALYTICS</a:t>
            </a:r>
          </a:p>
          <a:p>
            <a:pPr algn="ctr"/>
            <a:endParaRPr lang="en-US" sz="3200" b="1">
              <a:latin typeface="Calibri"/>
              <a:ea typeface="Calibri"/>
              <a:cs typeface="Calibri"/>
            </a:endParaRPr>
          </a:p>
          <a:p>
            <a:pPr algn="ctr"/>
            <a:r>
              <a:rPr lang="en-US" sz="2800" b="1">
                <a:latin typeface="Calibri"/>
                <a:ea typeface="Calibri"/>
                <a:cs typeface="Calibri"/>
              </a:rPr>
              <a:t>As E-Commerce evolves, real-time analytics will become increasingly important for immediate personalization and inventory adjustments.</a:t>
            </a:r>
          </a:p>
          <a:p>
            <a:pPr algn="ctr"/>
            <a:endParaRPr lang="en-US" sz="2800" b="1">
              <a:latin typeface="Calibri"/>
              <a:ea typeface="Calibri"/>
              <a:cs typeface="Calibri"/>
            </a:endParaRPr>
          </a:p>
          <a:p>
            <a:pPr algn="ctr"/>
            <a:endParaRPr lang="en-US" sz="2800">
              <a:latin typeface="Calibri"/>
              <a:ea typeface="Calibri"/>
              <a:cs typeface="Calibri"/>
            </a:endParaRPr>
          </a:p>
        </p:txBody>
      </p:sp>
      <p:pic>
        <p:nvPicPr>
          <p:cNvPr id="11" name="Picture 10" descr="overcome, fear, overcoming, success, challenges, successful, achievement ">
            <a:extLst>
              <a:ext uri="{FF2B5EF4-FFF2-40B4-BE49-F238E27FC236}">
                <a16:creationId xmlns:a16="http://schemas.microsoft.com/office/drawing/2014/main" id="{F81D9D1A-054A-3889-B638-33806750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0" y="1470246"/>
            <a:ext cx="1058530" cy="1277087"/>
          </a:xfrm>
          <a:prstGeom prst="rect">
            <a:avLst/>
          </a:prstGeom>
        </p:spPr>
      </p:pic>
      <p:pic>
        <p:nvPicPr>
          <p:cNvPr id="12" name="Picture 11" descr="arrow, business, challenge, circular, direction, future, road ">
            <a:extLst>
              <a:ext uri="{FF2B5EF4-FFF2-40B4-BE49-F238E27FC236}">
                <a16:creationId xmlns:a16="http://schemas.microsoft.com/office/drawing/2014/main" id="{4D38DA94-588B-BBD9-2F96-B63EE46A2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7" y="4565502"/>
            <a:ext cx="1082157" cy="1052623"/>
          </a:xfrm>
          <a:prstGeom prst="rect">
            <a:avLst/>
          </a:prstGeom>
        </p:spPr>
      </p:pic>
      <p:pic>
        <p:nvPicPr>
          <p:cNvPr id="13" name="Picture 12" descr="arrow, direction, left, pointer, right ">
            <a:extLst>
              <a:ext uri="{FF2B5EF4-FFF2-40B4-BE49-F238E27FC236}">
                <a16:creationId xmlns:a16="http://schemas.microsoft.com/office/drawing/2014/main" id="{4072D125-A38D-A4B9-3778-12D00D30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1340" y="33191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00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2F2B52-10E3-BAD5-27EE-A175A8F482B6}"/>
              </a:ext>
            </a:extLst>
          </p:cNvPr>
          <p:cNvSpPr txBox="1"/>
          <p:nvPr/>
        </p:nvSpPr>
        <p:spPr>
          <a:xfrm>
            <a:off x="749508" y="931703"/>
            <a:ext cx="10805409" cy="4708981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>
                <a:latin typeface="Calibri"/>
                <a:ea typeface="Calibri"/>
                <a:cs typeface="Calibri"/>
              </a:rPr>
              <a:t> </a:t>
            </a:r>
            <a:r>
              <a:rPr lang="en-US" sz="4800" b="1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Analysis &amp; Strategic Insights of MYNTRA </a:t>
            </a:r>
            <a:endParaRPr lang="en-US" sz="4400" b="1">
              <a:solidFill>
                <a:srgbClr val="7030A0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4800" b="1">
              <a:solidFill>
                <a:srgbClr val="7030A0"/>
              </a:solidFill>
              <a:latin typeface="Calibri"/>
              <a:ea typeface="Calibri"/>
              <a:cs typeface="Calibri"/>
            </a:endParaRPr>
          </a:p>
          <a:p>
            <a:pPr marL="914400" indent="-914400">
              <a:buAutoNum type="arabicPeriod"/>
            </a:pPr>
            <a:r>
              <a:rPr lang="en-US" sz="2800" b="1">
                <a:latin typeface="Calibri"/>
                <a:ea typeface="Calibri"/>
                <a:cs typeface="Calibri"/>
              </a:rPr>
              <a:t>Competitor Analysis</a:t>
            </a:r>
          </a:p>
          <a:p>
            <a:pPr marL="914400" indent="-914400">
              <a:buAutoNum type="arabicPeriod"/>
            </a:pPr>
            <a:r>
              <a:rPr lang="en-US" sz="2800" b="1">
                <a:latin typeface="Calibri"/>
                <a:ea typeface="Calibri"/>
                <a:cs typeface="Calibri"/>
              </a:rPr>
              <a:t>SWOT Analysis</a:t>
            </a:r>
          </a:p>
          <a:p>
            <a:pPr marL="914400" indent="-914400">
              <a:buAutoNum type="arabicPeriod"/>
            </a:pPr>
            <a:r>
              <a:rPr lang="en-US" sz="2800" b="1">
                <a:latin typeface="Calibri"/>
                <a:ea typeface="Calibri"/>
                <a:cs typeface="Calibri"/>
              </a:rPr>
              <a:t>Customer sentiment Analysis</a:t>
            </a:r>
          </a:p>
          <a:p>
            <a:pPr marL="914400" indent="-914400">
              <a:buAutoNum type="arabicPeriod"/>
            </a:pPr>
            <a:r>
              <a:rPr lang="en-US" sz="2800" b="1">
                <a:latin typeface="Calibri"/>
                <a:ea typeface="Calibri"/>
                <a:cs typeface="Calibri"/>
              </a:rPr>
              <a:t>Market Trend Identification</a:t>
            </a:r>
          </a:p>
          <a:p>
            <a:pPr marL="914400" indent="-914400">
              <a:buAutoNum type="arabicPeriod"/>
            </a:pPr>
            <a:r>
              <a:rPr lang="en-US" sz="2800" b="1">
                <a:latin typeface="Calibri"/>
                <a:ea typeface="Calibri"/>
                <a:cs typeface="Calibri"/>
              </a:rPr>
              <a:t>Formulating Strategic Recommendations</a:t>
            </a:r>
          </a:p>
          <a:p>
            <a:endParaRPr lang="en-US" sz="2400" b="1">
              <a:latin typeface="Calibri"/>
              <a:ea typeface="Calibri"/>
              <a:cs typeface="Calibri"/>
            </a:endParaRPr>
          </a:p>
          <a:p>
            <a:pPr algn="ctr"/>
            <a:r>
              <a:rPr lang="en-US" sz="4000" b="1">
                <a:latin typeface="Calibri"/>
                <a:ea typeface="Calibri"/>
                <a:cs typeface="Calibri"/>
              </a:rPr>
              <a:t>by Customer feedback on Social Platforms</a:t>
            </a:r>
            <a:r>
              <a:rPr lang="en-US" b="1"/>
              <a:t> </a:t>
            </a:r>
            <a:endParaRPr lang="en-US" b="1">
              <a:cs typeface="Calibri"/>
            </a:endParaRPr>
          </a:p>
        </p:txBody>
      </p:sp>
      <p:pic>
        <p:nvPicPr>
          <p:cNvPr id="4" name="Picture 3" descr="seo, strategy, planning ">
            <a:extLst>
              <a:ext uri="{FF2B5EF4-FFF2-40B4-BE49-F238E27FC236}">
                <a16:creationId xmlns:a16="http://schemas.microsoft.com/office/drawing/2014/main" id="{FF109703-D9AB-14C4-2CE8-590E32431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945" y="2108201"/>
            <a:ext cx="2399413" cy="198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68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2ECFA-D5C7-9B30-E17C-972136EB60F3}"/>
              </a:ext>
            </a:extLst>
          </p:cNvPr>
          <p:cNvSpPr txBox="1"/>
          <p:nvPr/>
        </p:nvSpPr>
        <p:spPr>
          <a:xfrm>
            <a:off x="472558" y="297477"/>
            <a:ext cx="11239500" cy="70788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COMPETITOR ANALYSIS on KEY COMPONENTS</a:t>
            </a:r>
            <a:endParaRPr lang="en-US" sz="4000">
              <a:solidFill>
                <a:srgbClr val="7030A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28AA381-3C03-6450-B6C6-0AC148DEF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766732"/>
              </p:ext>
            </p:extLst>
          </p:nvPr>
        </p:nvGraphicFramePr>
        <p:xfrm>
          <a:off x="44450" y="1289050"/>
          <a:ext cx="12105703" cy="474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1377602731"/>
                    </a:ext>
                  </a:extLst>
                </a:gridCol>
                <a:gridCol w="2104835">
                  <a:extLst>
                    <a:ext uri="{9D8B030D-6E8A-4147-A177-3AD203B41FA5}">
                      <a16:colId xmlns:a16="http://schemas.microsoft.com/office/drawing/2014/main" val="1980773684"/>
                    </a:ext>
                  </a:extLst>
                </a:gridCol>
                <a:gridCol w="2017617">
                  <a:extLst>
                    <a:ext uri="{9D8B030D-6E8A-4147-A177-3AD203B41FA5}">
                      <a16:colId xmlns:a16="http://schemas.microsoft.com/office/drawing/2014/main" val="4219921750"/>
                    </a:ext>
                  </a:extLst>
                </a:gridCol>
                <a:gridCol w="2017617">
                  <a:extLst>
                    <a:ext uri="{9D8B030D-6E8A-4147-A177-3AD203B41FA5}">
                      <a16:colId xmlns:a16="http://schemas.microsoft.com/office/drawing/2014/main" val="31753145"/>
                    </a:ext>
                  </a:extLst>
                </a:gridCol>
                <a:gridCol w="2017617">
                  <a:extLst>
                    <a:ext uri="{9D8B030D-6E8A-4147-A177-3AD203B41FA5}">
                      <a16:colId xmlns:a16="http://schemas.microsoft.com/office/drawing/2014/main" val="3384029948"/>
                    </a:ext>
                  </a:extLst>
                </a:gridCol>
                <a:gridCol w="2017617">
                  <a:extLst>
                    <a:ext uri="{9D8B030D-6E8A-4147-A177-3AD203B41FA5}">
                      <a16:colId xmlns:a16="http://schemas.microsoft.com/office/drawing/2014/main" val="416558586"/>
                    </a:ext>
                  </a:extLst>
                </a:gridCol>
              </a:tblGrid>
              <a:tr h="7874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chemeClr val="accent2">
                              <a:lumMod val="49000"/>
                            </a:schemeClr>
                          </a:solidFill>
                          <a:latin typeface="Calibri"/>
                        </a:rPr>
                        <a:t>CRITERIA</a:t>
                      </a:r>
                      <a:endParaRPr lang="en-US" sz="2000">
                        <a:solidFill>
                          <a:schemeClr val="accent2">
                            <a:lumMod val="49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chemeClr val="accent2">
                              <a:lumMod val="49000"/>
                            </a:schemeClr>
                          </a:solidFill>
                          <a:latin typeface="Calibri"/>
                        </a:rPr>
                        <a:t>MYNTRA</a:t>
                      </a:r>
                      <a:endParaRPr lang="en-US" sz="2000">
                        <a:solidFill>
                          <a:schemeClr val="accent2">
                            <a:lumMod val="49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chemeClr val="accent2">
                              <a:lumMod val="49000"/>
                            </a:schemeClr>
                          </a:solidFill>
                          <a:latin typeface="Calibri"/>
                        </a:rPr>
                        <a:t>AMAZON FASHION</a:t>
                      </a:r>
                      <a:endParaRPr lang="en-US" sz="2000">
                        <a:solidFill>
                          <a:schemeClr val="accent2">
                            <a:lumMod val="49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chemeClr val="accent2">
                              <a:lumMod val="49000"/>
                            </a:schemeClr>
                          </a:solidFill>
                          <a:latin typeface="Calibri"/>
                        </a:rPr>
                        <a:t>FLIPKART FASHION</a:t>
                      </a:r>
                      <a:endParaRPr lang="en-US" sz="2000">
                        <a:solidFill>
                          <a:schemeClr val="accent2">
                            <a:lumMod val="49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chemeClr val="accent2">
                              <a:lumMod val="49000"/>
                            </a:schemeClr>
                          </a:solidFill>
                          <a:latin typeface="Calibri"/>
                        </a:rPr>
                        <a:t>AJIO</a:t>
                      </a:r>
                      <a:endParaRPr lang="en-US" sz="2000">
                        <a:solidFill>
                          <a:schemeClr val="accent2">
                            <a:lumMod val="49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chemeClr val="accent2">
                              <a:lumMod val="49000"/>
                            </a:schemeClr>
                          </a:solidFill>
                          <a:latin typeface="Calibri"/>
                        </a:rPr>
                        <a:t>TATA </a:t>
                      </a:r>
                      <a:r>
                        <a:rPr lang="en-US" sz="2000" b="1" err="1">
                          <a:solidFill>
                            <a:schemeClr val="accent2">
                              <a:lumMod val="49000"/>
                            </a:schemeClr>
                          </a:solidFill>
                          <a:latin typeface="Calibri"/>
                        </a:rPr>
                        <a:t>CLiQ</a:t>
                      </a:r>
                      <a:endParaRPr lang="en-US" sz="2000" err="1">
                        <a:solidFill>
                          <a:schemeClr val="accent2">
                            <a:lumMod val="49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19069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accent2">
                              <a:lumMod val="76000"/>
                            </a:schemeClr>
                          </a:solidFill>
                          <a:latin typeface="Calibri"/>
                        </a:rPr>
                        <a:t>Market share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alibri"/>
                        </a:rPr>
                        <a:t>30% in online fashion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alibri"/>
                        </a:rPr>
                        <a:t>25% in fashion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alibri"/>
                        </a:rPr>
                        <a:t>20% in fashion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alibri"/>
                        </a:rPr>
                        <a:t>10% in fashion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alibri"/>
                        </a:rPr>
                        <a:t>5% in fashion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033192"/>
                  </a:ext>
                </a:extLst>
              </a:tr>
              <a:tr h="1003411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accent2">
                              <a:lumMod val="76000"/>
                            </a:schemeClr>
                          </a:solidFill>
                          <a:latin typeface="Calibri"/>
                        </a:rPr>
                        <a:t>Product Range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alibri"/>
                        </a:rPr>
                        <a:t>Wide range of Brands &amp; Styles, including Private Labels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alibri"/>
                        </a:rPr>
                        <a:t>Extensive Range &amp; International brands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alibri"/>
                        </a:rPr>
                        <a:t>Diverse local &amp; International brands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alibri"/>
                        </a:rPr>
                        <a:t>Focus on Ethnic wear &amp; Trendy fashion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alibri"/>
                        </a:rPr>
                        <a:t>Premium brands &amp; Electronics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339579"/>
                  </a:ext>
                </a:extLst>
              </a:tr>
              <a:tr h="771042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accent2">
                              <a:lumMod val="76000"/>
                            </a:schemeClr>
                          </a:solidFill>
                          <a:latin typeface="Calibri"/>
                        </a:rPr>
                        <a:t>Pricing Strategy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alibri"/>
                        </a:rPr>
                        <a:t>Competitive pricing with frequent sales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alibri"/>
                        </a:rPr>
                        <a:t>Variable,  Discounts available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alibri"/>
                        </a:rPr>
                        <a:t>Competitive,  Frequent sales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alibri"/>
                        </a:rPr>
                        <a:t>Affordable, seasonal discounts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alibri"/>
                        </a:rPr>
                        <a:t>Premium pricing, Occasional discounts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69354"/>
                  </a:ext>
                </a:extLst>
              </a:tr>
              <a:tr h="9779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accent2">
                              <a:lumMod val="76000"/>
                            </a:schemeClr>
                          </a:solidFill>
                          <a:latin typeface="Calibri"/>
                        </a:rPr>
                        <a:t>Customer Experience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alibri"/>
                        </a:rPr>
                        <a:t>User-friendly App, Easy returns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alibri"/>
                        </a:rPr>
                        <a:t>Comprehensive, Good service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alibri"/>
                        </a:rPr>
                        <a:t>Intuitive, Easy returns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alibri"/>
                        </a:rPr>
                        <a:t>Good service, Returns policy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Calibri"/>
                        </a:rPr>
                        <a:t>Good service, Premium feel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926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564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3F8DAC-647C-868D-79D6-8619EAF03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674430"/>
              </p:ext>
            </p:extLst>
          </p:nvPr>
        </p:nvGraphicFramePr>
        <p:xfrm>
          <a:off x="38100" y="2292350"/>
          <a:ext cx="12105684" cy="382269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17614">
                  <a:extLst>
                    <a:ext uri="{9D8B030D-6E8A-4147-A177-3AD203B41FA5}">
                      <a16:colId xmlns:a16="http://schemas.microsoft.com/office/drawing/2014/main" val="1824275210"/>
                    </a:ext>
                  </a:extLst>
                </a:gridCol>
                <a:gridCol w="2017614">
                  <a:extLst>
                    <a:ext uri="{9D8B030D-6E8A-4147-A177-3AD203B41FA5}">
                      <a16:colId xmlns:a16="http://schemas.microsoft.com/office/drawing/2014/main" val="2145179016"/>
                    </a:ext>
                  </a:extLst>
                </a:gridCol>
                <a:gridCol w="2017614">
                  <a:extLst>
                    <a:ext uri="{9D8B030D-6E8A-4147-A177-3AD203B41FA5}">
                      <a16:colId xmlns:a16="http://schemas.microsoft.com/office/drawing/2014/main" val="1965313883"/>
                    </a:ext>
                  </a:extLst>
                </a:gridCol>
                <a:gridCol w="2017614">
                  <a:extLst>
                    <a:ext uri="{9D8B030D-6E8A-4147-A177-3AD203B41FA5}">
                      <a16:colId xmlns:a16="http://schemas.microsoft.com/office/drawing/2014/main" val="867516826"/>
                    </a:ext>
                  </a:extLst>
                </a:gridCol>
                <a:gridCol w="2017614">
                  <a:extLst>
                    <a:ext uri="{9D8B030D-6E8A-4147-A177-3AD203B41FA5}">
                      <a16:colId xmlns:a16="http://schemas.microsoft.com/office/drawing/2014/main" val="1064948016"/>
                    </a:ext>
                  </a:extLst>
                </a:gridCol>
                <a:gridCol w="2017614">
                  <a:extLst>
                    <a:ext uri="{9D8B030D-6E8A-4147-A177-3AD203B41FA5}">
                      <a16:colId xmlns:a16="http://schemas.microsoft.com/office/drawing/2014/main" val="657947871"/>
                    </a:ext>
                  </a:extLst>
                </a:gridCol>
              </a:tblGrid>
              <a:tr h="129540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650"/>
                        </a:lnSpc>
                      </a:pPr>
                      <a:r>
                        <a:rPr lang="en-US" sz="1800" b="1" i="0">
                          <a:solidFill>
                            <a:srgbClr val="AF5A64"/>
                          </a:solidFill>
                          <a:effectLst/>
                          <a:latin typeface="Calibri"/>
                        </a:rPr>
                        <a:t>Marketing &amp; Branding</a:t>
                      </a:r>
                      <a:endParaRPr lang="en-US" b="1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650"/>
                        </a:lnSpc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Celebrity endorsements, strong Social media presence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650"/>
                        </a:lnSpc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Strong online presence, various Campaigns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650"/>
                        </a:lnSpc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Big Billion Days, Influencer marketing 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650"/>
                        </a:lnSpc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Targeted Campaigns for Youth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650"/>
                        </a:lnSpc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Premium Branding, Exclusive collections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340121"/>
                  </a:ext>
                </a:extLst>
              </a:tr>
              <a:tr h="1244599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650"/>
                        </a:lnSpc>
                      </a:pPr>
                      <a:r>
                        <a:rPr lang="en-US" sz="1800" b="1" i="0">
                          <a:solidFill>
                            <a:srgbClr val="AF5A64"/>
                          </a:solidFill>
                          <a:effectLst/>
                          <a:latin typeface="Calibri"/>
                        </a:rPr>
                        <a:t>Technology &amp; Innovation</a:t>
                      </a:r>
                      <a:endParaRPr lang="en-US" b="1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650"/>
                        </a:lnSpc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AR Try-ons, Personalized recommendations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650"/>
                        </a:lnSpc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AI-driven recommendations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650"/>
                        </a:lnSpc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Advanced search features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650"/>
                        </a:lnSpc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Virtual fitting room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650"/>
                        </a:lnSpc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Enhance online shopping experience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913818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650"/>
                        </a:lnSpc>
                      </a:pPr>
                      <a:r>
                        <a:rPr lang="en-US" sz="1800" b="1" i="0">
                          <a:solidFill>
                            <a:srgbClr val="AF5A64"/>
                          </a:solidFill>
                          <a:effectLst/>
                          <a:latin typeface="Calibri"/>
                        </a:rPr>
                        <a:t>Logistics &amp; Supply Chain</a:t>
                      </a:r>
                      <a:endParaRPr lang="en-US" b="1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650"/>
                        </a:lnSpc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Fast delivery, Reliable network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650"/>
                        </a:lnSpc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Extensive logistics network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650"/>
                        </a:lnSpc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Efficient, Varied delivery options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650"/>
                        </a:lnSpc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Fast delivery for Urban areas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650"/>
                        </a:lnSpc>
                      </a:pPr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Premium delivery options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73757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D16D2F-D16F-5D94-2E5A-E77CD64A4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637717"/>
              </p:ext>
            </p:extLst>
          </p:nvPr>
        </p:nvGraphicFramePr>
        <p:xfrm>
          <a:off x="44450" y="1327150"/>
          <a:ext cx="12105684" cy="965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17614">
                  <a:extLst>
                    <a:ext uri="{9D8B030D-6E8A-4147-A177-3AD203B41FA5}">
                      <a16:colId xmlns:a16="http://schemas.microsoft.com/office/drawing/2014/main" val="3333676675"/>
                    </a:ext>
                  </a:extLst>
                </a:gridCol>
                <a:gridCol w="2017614">
                  <a:extLst>
                    <a:ext uri="{9D8B030D-6E8A-4147-A177-3AD203B41FA5}">
                      <a16:colId xmlns:a16="http://schemas.microsoft.com/office/drawing/2014/main" val="3539805316"/>
                    </a:ext>
                  </a:extLst>
                </a:gridCol>
                <a:gridCol w="2017614">
                  <a:extLst>
                    <a:ext uri="{9D8B030D-6E8A-4147-A177-3AD203B41FA5}">
                      <a16:colId xmlns:a16="http://schemas.microsoft.com/office/drawing/2014/main" val="4196072679"/>
                    </a:ext>
                  </a:extLst>
                </a:gridCol>
                <a:gridCol w="2017614">
                  <a:extLst>
                    <a:ext uri="{9D8B030D-6E8A-4147-A177-3AD203B41FA5}">
                      <a16:colId xmlns:a16="http://schemas.microsoft.com/office/drawing/2014/main" val="107060630"/>
                    </a:ext>
                  </a:extLst>
                </a:gridCol>
                <a:gridCol w="2017614">
                  <a:extLst>
                    <a:ext uri="{9D8B030D-6E8A-4147-A177-3AD203B41FA5}">
                      <a16:colId xmlns:a16="http://schemas.microsoft.com/office/drawing/2014/main" val="2046901041"/>
                    </a:ext>
                  </a:extLst>
                </a:gridCol>
                <a:gridCol w="2017614">
                  <a:extLst>
                    <a:ext uri="{9D8B030D-6E8A-4147-A177-3AD203B41FA5}">
                      <a16:colId xmlns:a16="http://schemas.microsoft.com/office/drawing/2014/main" val="3575571419"/>
                    </a:ext>
                  </a:extLst>
                </a:gridCol>
              </a:tblGrid>
              <a:tr h="9652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chemeClr val="accent2">
                              <a:lumMod val="49000"/>
                            </a:schemeClr>
                          </a:solidFill>
                          <a:latin typeface="Calibri"/>
                        </a:rPr>
                        <a:t>CRITERIA</a:t>
                      </a:r>
                      <a:endParaRPr lang="en-US" sz="2000">
                        <a:solidFill>
                          <a:schemeClr val="accent2">
                            <a:lumMod val="49000"/>
                          </a:schemeClr>
                        </a:solidFill>
                        <a:latin typeface="Calibri"/>
                      </a:endParaRP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chemeClr val="accent2">
                              <a:lumMod val="49000"/>
                            </a:schemeClr>
                          </a:solidFill>
                          <a:latin typeface="Calibri"/>
                        </a:rPr>
                        <a:t>MYNTRA</a:t>
                      </a:r>
                      <a:endParaRPr lang="en-US" sz="2000">
                        <a:solidFill>
                          <a:schemeClr val="accent2">
                            <a:lumMod val="49000"/>
                          </a:schemeClr>
                        </a:solidFill>
                        <a:latin typeface="Calibri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chemeClr val="accent2">
                              <a:lumMod val="49000"/>
                            </a:schemeClr>
                          </a:solidFill>
                          <a:latin typeface="Calibri"/>
                        </a:rPr>
                        <a:t>AMAZON FASHION</a:t>
                      </a:r>
                      <a:endParaRPr lang="en-US" sz="2000">
                        <a:solidFill>
                          <a:schemeClr val="accent2">
                            <a:lumMod val="49000"/>
                          </a:schemeClr>
                        </a:solidFill>
                        <a:latin typeface="Calibri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chemeClr val="accent2">
                              <a:lumMod val="49000"/>
                            </a:schemeClr>
                          </a:solidFill>
                          <a:latin typeface="Calibri"/>
                        </a:rPr>
                        <a:t>FLIPKART FASHION</a:t>
                      </a:r>
                      <a:endParaRPr lang="en-US" sz="2000">
                        <a:solidFill>
                          <a:schemeClr val="accent2">
                            <a:lumMod val="49000"/>
                          </a:schemeClr>
                        </a:solidFill>
                        <a:latin typeface="Calibri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chemeClr val="accent2">
                              <a:lumMod val="49000"/>
                            </a:schemeClr>
                          </a:solidFill>
                          <a:latin typeface="Calibri"/>
                        </a:rPr>
                        <a:t>AJIO</a:t>
                      </a:r>
                      <a:endParaRPr lang="en-US" sz="2000">
                        <a:solidFill>
                          <a:schemeClr val="accent2">
                            <a:lumMod val="49000"/>
                          </a:schemeClr>
                        </a:solidFill>
                        <a:latin typeface="Calibri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chemeClr val="accent2">
                              <a:lumMod val="49000"/>
                            </a:schemeClr>
                          </a:solidFill>
                          <a:latin typeface="Calibri"/>
                        </a:rPr>
                        <a:t>TATA </a:t>
                      </a:r>
                      <a:r>
                        <a:rPr lang="en-US" sz="2000" b="1" err="1">
                          <a:solidFill>
                            <a:schemeClr val="accent2">
                              <a:lumMod val="49000"/>
                            </a:schemeClr>
                          </a:solidFill>
                          <a:latin typeface="Calibri"/>
                        </a:rPr>
                        <a:t>CLiQ</a:t>
                      </a:r>
                      <a:endParaRPr lang="en-US" sz="2000" err="1">
                        <a:solidFill>
                          <a:schemeClr val="accent2">
                            <a:lumMod val="49000"/>
                          </a:schemeClr>
                        </a:solidFill>
                        <a:latin typeface="Calibri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29822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DC6E3CF-C661-D46A-A464-7485E30175EC}"/>
              </a:ext>
            </a:extLst>
          </p:cNvPr>
          <p:cNvSpPr txBox="1"/>
          <p:nvPr/>
        </p:nvSpPr>
        <p:spPr>
          <a:xfrm>
            <a:off x="472558" y="297477"/>
            <a:ext cx="11239500" cy="70788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COMPETITOR ANALYSIS on KEY COMPONENTS</a:t>
            </a:r>
            <a:endParaRPr lang="en-US" sz="40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111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729307-49DD-2598-AB5A-0E35145A3208}"/>
              </a:ext>
            </a:extLst>
          </p:cNvPr>
          <p:cNvSpPr txBox="1"/>
          <p:nvPr/>
        </p:nvSpPr>
        <p:spPr>
          <a:xfrm>
            <a:off x="472558" y="56177"/>
            <a:ext cx="11239500" cy="70788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COMPETITOR ANALYSIS on CHALLENGES</a:t>
            </a:r>
            <a:endParaRPr lang="en-US" sz="4000">
              <a:solidFill>
                <a:srgbClr val="7030A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F0EFB9-6B71-7789-54DC-F974BAAFE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491829"/>
              </p:ext>
            </p:extLst>
          </p:nvPr>
        </p:nvGraphicFramePr>
        <p:xfrm>
          <a:off x="69850" y="781050"/>
          <a:ext cx="12054996" cy="5995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100">
                  <a:extLst>
                    <a:ext uri="{9D8B030D-6E8A-4147-A177-3AD203B41FA5}">
                      <a16:colId xmlns:a16="http://schemas.microsoft.com/office/drawing/2014/main" val="20118283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45645193"/>
                    </a:ext>
                  </a:extLst>
                </a:gridCol>
                <a:gridCol w="2179399">
                  <a:extLst>
                    <a:ext uri="{9D8B030D-6E8A-4147-A177-3AD203B41FA5}">
                      <a16:colId xmlns:a16="http://schemas.microsoft.com/office/drawing/2014/main" val="6948596"/>
                    </a:ext>
                  </a:extLst>
                </a:gridCol>
                <a:gridCol w="2235199">
                  <a:extLst>
                    <a:ext uri="{9D8B030D-6E8A-4147-A177-3AD203B41FA5}">
                      <a16:colId xmlns:a16="http://schemas.microsoft.com/office/drawing/2014/main" val="3392498727"/>
                    </a:ext>
                  </a:extLst>
                </a:gridCol>
                <a:gridCol w="1882164">
                  <a:extLst>
                    <a:ext uri="{9D8B030D-6E8A-4147-A177-3AD203B41FA5}">
                      <a16:colId xmlns:a16="http://schemas.microsoft.com/office/drawing/2014/main" val="888000483"/>
                    </a:ext>
                  </a:extLst>
                </a:gridCol>
                <a:gridCol w="1910134">
                  <a:extLst>
                    <a:ext uri="{9D8B030D-6E8A-4147-A177-3AD203B41FA5}">
                      <a16:colId xmlns:a16="http://schemas.microsoft.com/office/drawing/2014/main" val="2126817184"/>
                    </a:ext>
                  </a:extLst>
                </a:gridCol>
              </a:tblGrid>
              <a:tr h="785133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CRITERIA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MYNTRA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AMAZON FASHION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FLIPKART FASHION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AJIO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TATA </a:t>
                      </a:r>
                      <a:r>
                        <a:rPr lang="en-US" sz="2000" err="1">
                          <a:latin typeface="Calibri"/>
                        </a:rPr>
                        <a:t>CLiQ</a:t>
                      </a:r>
                      <a:endParaRPr lang="en-US" err="1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336938"/>
                  </a:ext>
                </a:extLst>
              </a:tr>
              <a:tr h="785133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accent2">
                              <a:lumMod val="49000"/>
                            </a:schemeClr>
                          </a:solidFill>
                          <a:latin typeface="Calibri"/>
                        </a:rPr>
                        <a:t>PRODUCT QUALITY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Inconsistent quality across brands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Varies widely among sellers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Varies among sellers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Mixed reviews on product quality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Limited product quality checks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032750"/>
                  </a:ext>
                </a:extLst>
              </a:tr>
              <a:tr h="909758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accent2">
                              <a:lumMod val="49000"/>
                            </a:schemeClr>
                          </a:solidFill>
                          <a:latin typeface="Calibri"/>
                        </a:rPr>
                        <a:t>CUSTOMER SERVICE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Slow response times in some cases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Overwhelmed support during peak times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Variable service quality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Limited service for returns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Premium pricing with limited support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046437"/>
                  </a:ext>
                </a:extLst>
              </a:tr>
              <a:tr h="785133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accent2">
                              <a:lumMod val="49000"/>
                            </a:schemeClr>
                          </a:solidFill>
                          <a:latin typeface="Calibri"/>
                        </a:rPr>
                        <a:t>DELIVERY ISSUES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Delivery times can be so long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Occasional delivery delays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Delivery issues in Remote areas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Limited logistics for Rural areas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High delivery charges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776223"/>
                  </a:ext>
                </a:extLst>
              </a:tr>
              <a:tr h="909758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accent2">
                              <a:lumMod val="49000"/>
                            </a:schemeClr>
                          </a:solidFill>
                          <a:latin typeface="Calibri"/>
                        </a:rPr>
                        <a:t>RETURN POLICY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Complicated returns processes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Strict return window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Limited return options for certain items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Short return window for some categories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Complicated return policies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207945"/>
                  </a:ext>
                </a:extLst>
              </a:tr>
              <a:tr h="897295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accent2">
                              <a:lumMod val="49000"/>
                            </a:schemeClr>
                          </a:solidFill>
                          <a:latin typeface="Calibri"/>
                        </a:rPr>
                        <a:t>WEBSITE / APP USUABILITY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can be Slow at peak times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Sometimes Cluttered with options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can be Overwhelming for users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Less user-friendly interface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Limited filters for Product searches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620689"/>
                  </a:ext>
                </a:extLst>
              </a:tr>
              <a:tr h="909758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accent2">
                              <a:lumMod val="49000"/>
                            </a:schemeClr>
                          </a:solidFill>
                          <a:latin typeface="Calibri"/>
                        </a:rPr>
                        <a:t>BRAND VARIETY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Limited exclusive high-end Brands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Too many options can confuse &amp; delay conversion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Mixed quality among available brands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Limited options for western wear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libri"/>
                        </a:rPr>
                        <a:t>Focuses more on Premium brands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977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086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ular Callout 29">
            <a:extLst>
              <a:ext uri="{FF2B5EF4-FFF2-40B4-BE49-F238E27FC236}">
                <a16:creationId xmlns:a16="http://schemas.microsoft.com/office/drawing/2014/main" id="{5C208463-3287-584D-B4B5-64128099BB54}"/>
              </a:ext>
            </a:extLst>
          </p:cNvPr>
          <p:cNvSpPr/>
          <p:nvPr/>
        </p:nvSpPr>
        <p:spPr>
          <a:xfrm>
            <a:off x="3484782" y="2233723"/>
            <a:ext cx="2503308" cy="3926661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V" sz="900"/>
          </a:p>
        </p:txBody>
      </p:sp>
      <p:sp>
        <p:nvSpPr>
          <p:cNvPr id="31" name="Rectangular Callout 30">
            <a:extLst>
              <a:ext uri="{FF2B5EF4-FFF2-40B4-BE49-F238E27FC236}">
                <a16:creationId xmlns:a16="http://schemas.microsoft.com/office/drawing/2014/main" id="{B9A8A208-BBBD-9A40-89B9-61E8648BB527}"/>
              </a:ext>
            </a:extLst>
          </p:cNvPr>
          <p:cNvSpPr/>
          <p:nvPr/>
        </p:nvSpPr>
        <p:spPr>
          <a:xfrm>
            <a:off x="6232487" y="2239631"/>
            <a:ext cx="2503308" cy="3920755"/>
          </a:xfrm>
          <a:prstGeom prst="wedgeRectCallou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V" sz="900"/>
          </a:p>
        </p:txBody>
      </p:sp>
      <p:sp>
        <p:nvSpPr>
          <p:cNvPr id="32" name="Rectangular Callout 31">
            <a:extLst>
              <a:ext uri="{FF2B5EF4-FFF2-40B4-BE49-F238E27FC236}">
                <a16:creationId xmlns:a16="http://schemas.microsoft.com/office/drawing/2014/main" id="{93E4ACC4-08D9-8548-8EEE-E0910E506B0F}"/>
              </a:ext>
            </a:extLst>
          </p:cNvPr>
          <p:cNvSpPr/>
          <p:nvPr/>
        </p:nvSpPr>
        <p:spPr>
          <a:xfrm>
            <a:off x="8973174" y="2251446"/>
            <a:ext cx="2503308" cy="3908940"/>
          </a:xfrm>
          <a:prstGeom prst="wedgeRect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V" sz="9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A31CE4-7A34-6144-86EE-C7F1BD0C5785}"/>
              </a:ext>
            </a:extLst>
          </p:cNvPr>
          <p:cNvSpPr/>
          <p:nvPr/>
        </p:nvSpPr>
        <p:spPr>
          <a:xfrm>
            <a:off x="3481388" y="2717790"/>
            <a:ext cx="2503308" cy="2404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V" sz="9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D62923E-00CA-6049-9992-B6BC31ECC7A3}"/>
              </a:ext>
            </a:extLst>
          </p:cNvPr>
          <p:cNvSpPr/>
          <p:nvPr/>
        </p:nvSpPr>
        <p:spPr>
          <a:xfrm>
            <a:off x="6237288" y="2741418"/>
            <a:ext cx="2503308" cy="2404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V" sz="9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316DEC9-08A6-ED42-B589-F28F5D5ECF84}"/>
              </a:ext>
            </a:extLst>
          </p:cNvPr>
          <p:cNvSpPr/>
          <p:nvPr/>
        </p:nvSpPr>
        <p:spPr>
          <a:xfrm>
            <a:off x="8967788" y="2741418"/>
            <a:ext cx="2503308" cy="2404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V" sz="900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79FB4896-4A65-9148-914F-A9F605060FDE}"/>
              </a:ext>
            </a:extLst>
          </p:cNvPr>
          <p:cNvSpPr/>
          <p:nvPr/>
        </p:nvSpPr>
        <p:spPr>
          <a:xfrm>
            <a:off x="721354" y="2216003"/>
            <a:ext cx="2532842" cy="3944383"/>
          </a:xfrm>
          <a:prstGeom prst="wedgeRect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V" sz="900"/>
          </a:p>
        </p:txBody>
      </p:sp>
      <p:sp>
        <p:nvSpPr>
          <p:cNvPr id="47" name="CuadroTexto 350">
            <a:extLst>
              <a:ext uri="{FF2B5EF4-FFF2-40B4-BE49-F238E27FC236}">
                <a16:creationId xmlns:a16="http://schemas.microsoft.com/office/drawing/2014/main" id="{F90107AC-CDB8-7E4D-987C-4797203D3319}"/>
              </a:ext>
            </a:extLst>
          </p:cNvPr>
          <p:cNvSpPr txBox="1"/>
          <p:nvPr/>
        </p:nvSpPr>
        <p:spPr>
          <a:xfrm>
            <a:off x="650886" y="383896"/>
            <a:ext cx="11547259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FF00"/>
                </a:solidFill>
                <a:latin typeface="Poppins"/>
                <a:ea typeface="Lato Heavy" charset="0"/>
                <a:cs typeface="Poppins"/>
              </a:rPr>
              <a:t>SWOT ANALYSIS of MYNTRA</a:t>
            </a: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1C266CE-7302-3040-9D12-658AE65B78F5}"/>
              </a:ext>
            </a:extLst>
          </p:cNvPr>
          <p:cNvSpPr/>
          <p:nvPr/>
        </p:nvSpPr>
        <p:spPr>
          <a:xfrm>
            <a:off x="3674721" y="1686096"/>
            <a:ext cx="941328" cy="941328"/>
          </a:xfrm>
          <a:prstGeom prst="ellipse">
            <a:avLst/>
          </a:prstGeom>
          <a:solidFill>
            <a:schemeClr val="accent2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V" sz="9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75CE92-9FC9-AA48-AF80-96F135CAAAFB}"/>
              </a:ext>
            </a:extLst>
          </p:cNvPr>
          <p:cNvSpPr txBox="1"/>
          <p:nvPr/>
        </p:nvSpPr>
        <p:spPr>
          <a:xfrm>
            <a:off x="3844899" y="1762561"/>
            <a:ext cx="59508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500" b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 Medium" pitchFamily="2" charset="77"/>
              </a:rPr>
              <a:t>W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6FD1BB3-F626-F248-8F1D-A0A20399BD3C}"/>
              </a:ext>
            </a:extLst>
          </p:cNvPr>
          <p:cNvSpPr/>
          <p:nvPr/>
        </p:nvSpPr>
        <p:spPr>
          <a:xfrm>
            <a:off x="6405221" y="1709724"/>
            <a:ext cx="941328" cy="941328"/>
          </a:xfrm>
          <a:prstGeom prst="ellipse">
            <a:avLst/>
          </a:prstGeom>
          <a:solidFill>
            <a:schemeClr val="accent3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V" sz="9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896DFB-7F39-6149-9072-40B437F86D39}"/>
              </a:ext>
            </a:extLst>
          </p:cNvPr>
          <p:cNvSpPr txBox="1"/>
          <p:nvPr/>
        </p:nvSpPr>
        <p:spPr>
          <a:xfrm>
            <a:off x="6575399" y="1786190"/>
            <a:ext cx="59508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500" b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 Medium" pitchFamily="2" charset="77"/>
              </a:rPr>
              <a:t>O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B85B77-13C8-6043-9B9B-C63844A0FD58}"/>
              </a:ext>
            </a:extLst>
          </p:cNvPr>
          <p:cNvSpPr/>
          <p:nvPr/>
        </p:nvSpPr>
        <p:spPr>
          <a:xfrm>
            <a:off x="9161121" y="1721538"/>
            <a:ext cx="941328" cy="941328"/>
          </a:xfrm>
          <a:prstGeom prst="ellipse">
            <a:avLst/>
          </a:prstGeom>
          <a:solidFill>
            <a:schemeClr val="accent4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V" sz="9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0E92B2-0D9A-FE43-AB87-04C717CB7852}"/>
              </a:ext>
            </a:extLst>
          </p:cNvPr>
          <p:cNvSpPr txBox="1"/>
          <p:nvPr/>
        </p:nvSpPr>
        <p:spPr>
          <a:xfrm>
            <a:off x="9331299" y="1798003"/>
            <a:ext cx="59508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500" b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 Medium" pitchFamily="2" charset="77"/>
              </a:rPr>
              <a:t>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7B2F8C-7094-FE49-848E-983390DB8226}"/>
              </a:ext>
            </a:extLst>
          </p:cNvPr>
          <p:cNvSpPr/>
          <p:nvPr/>
        </p:nvSpPr>
        <p:spPr>
          <a:xfrm>
            <a:off x="1244075" y="2948759"/>
            <a:ext cx="1490513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Strengths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0769C9D-7776-6A4A-AFB6-C3B1610B8D8C}"/>
              </a:ext>
            </a:extLst>
          </p:cNvPr>
          <p:cNvSpPr/>
          <p:nvPr/>
        </p:nvSpPr>
        <p:spPr>
          <a:xfrm>
            <a:off x="3971917" y="2960573"/>
            <a:ext cx="1490513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2"/>
                </a:solidFill>
                <a:latin typeface="Calibri"/>
                <a:ea typeface="Roboto Medium"/>
                <a:cs typeface="Poppins"/>
              </a:rPr>
              <a:t>Weakness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D4CBDFB-AD00-9844-9001-4233BA758837}"/>
              </a:ext>
            </a:extLst>
          </p:cNvPr>
          <p:cNvSpPr/>
          <p:nvPr/>
        </p:nvSpPr>
        <p:spPr>
          <a:xfrm>
            <a:off x="6738745" y="2984201"/>
            <a:ext cx="1490513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2"/>
                </a:solidFill>
                <a:latin typeface="Calibri"/>
                <a:ea typeface="Roboto Medium"/>
                <a:cs typeface="Poppins"/>
              </a:rPr>
              <a:t>Opportunity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9958761-EF61-2541-A328-48BCA3F77DC0}"/>
              </a:ext>
            </a:extLst>
          </p:cNvPr>
          <p:cNvSpPr/>
          <p:nvPr/>
        </p:nvSpPr>
        <p:spPr>
          <a:xfrm>
            <a:off x="9465417" y="2984201"/>
            <a:ext cx="1490513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2"/>
                </a:solidFill>
                <a:latin typeface="Calibri"/>
                <a:ea typeface="Roboto Medium"/>
                <a:cs typeface="Poppins"/>
              </a:rPr>
              <a:t>Threats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8FDB0-4A44-2348-B114-B8244426709B}"/>
              </a:ext>
            </a:extLst>
          </p:cNvPr>
          <p:cNvSpPr/>
          <p:nvPr/>
        </p:nvSpPr>
        <p:spPr>
          <a:xfrm>
            <a:off x="739074" y="2705976"/>
            <a:ext cx="2503308" cy="240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V" sz="9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75A9435-D63C-F347-B723-C22E927EAB6F}"/>
              </a:ext>
            </a:extLst>
          </p:cNvPr>
          <p:cNvSpPr/>
          <p:nvPr/>
        </p:nvSpPr>
        <p:spPr>
          <a:xfrm>
            <a:off x="918821" y="1686096"/>
            <a:ext cx="941328" cy="941328"/>
          </a:xfrm>
          <a:prstGeom prst="ellipse">
            <a:avLst/>
          </a:prstGeom>
          <a:solidFill>
            <a:schemeClr val="accent1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V" sz="9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1BEF58-A186-B444-88D3-34A7D7FAD0AC}"/>
              </a:ext>
            </a:extLst>
          </p:cNvPr>
          <p:cNvSpPr txBox="1"/>
          <p:nvPr/>
        </p:nvSpPr>
        <p:spPr>
          <a:xfrm>
            <a:off x="1076299" y="1774375"/>
            <a:ext cx="59508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500" b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 Medium" pitchFamily="2" charset="77"/>
              </a:rPr>
              <a:t>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5E76CF-5F30-FE43-8E2A-95BBFF259333}"/>
              </a:ext>
            </a:extLst>
          </p:cNvPr>
          <p:cNvSpPr txBox="1"/>
          <p:nvPr/>
        </p:nvSpPr>
        <p:spPr>
          <a:xfrm>
            <a:off x="788975" y="3442344"/>
            <a:ext cx="2411750" cy="260179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Calibri"/>
                <a:ea typeface="Lato Light"/>
                <a:cs typeface="Lato Light"/>
              </a:rPr>
              <a:t>Strong Brand </a:t>
            </a:r>
            <a:endParaRPr lang="en-US" b="1"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Calibri"/>
                <a:ea typeface="Lato Light"/>
                <a:cs typeface="Lato Light"/>
              </a:rPr>
              <a:t>Huge Variety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Calibri"/>
                <a:ea typeface="Lato Light"/>
                <a:cs typeface="Lato Light"/>
              </a:rPr>
              <a:t>Focus on Customers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Calibri"/>
                <a:ea typeface="Lato Light"/>
                <a:cs typeface="Lato Light"/>
              </a:rPr>
              <a:t>Advanced Technology</a:t>
            </a:r>
            <a:endParaRPr lang="en-US" sz="1600" b="1">
              <a:latin typeface="Calibri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Calibri"/>
                <a:ea typeface="Lato Light"/>
                <a:cs typeface="Lato Light"/>
              </a:rPr>
              <a:t>Good Brand Partnerships</a:t>
            </a:r>
            <a:endParaRPr lang="en-US" sz="1600" b="1">
              <a:latin typeface="Calibri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endParaRPr lang="en-US" sz="1600" b="1">
              <a:latin typeface="Calibri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58C3CE-A2EE-264A-AB6F-F44BBFC81F6F}"/>
              </a:ext>
            </a:extLst>
          </p:cNvPr>
          <p:cNvSpPr txBox="1"/>
          <p:nvPr/>
        </p:nvSpPr>
        <p:spPr>
          <a:xfrm>
            <a:off x="3531976" y="3436435"/>
            <a:ext cx="2405837" cy="262905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Calibri"/>
                <a:ea typeface="Lato Light"/>
                <a:cs typeface="Lato Light"/>
              </a:rPr>
              <a:t>Heavy Discounts</a:t>
            </a:r>
            <a:endParaRPr lang="en-US" b="1"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Calibri"/>
                <a:ea typeface="Lato Light"/>
                <a:cs typeface="Lato Light"/>
              </a:rPr>
              <a:t>Urban-centric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Calibri"/>
                <a:ea typeface="Lato Light"/>
                <a:cs typeface="Lato Light"/>
              </a:rPr>
              <a:t>Inventory challenges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Calibri"/>
                <a:ea typeface="Lato Light"/>
                <a:cs typeface="Lato Light"/>
              </a:rPr>
              <a:t>High competition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Calibri"/>
                <a:ea typeface="Lato Light"/>
                <a:cs typeface="Lato Light"/>
              </a:rPr>
              <a:t>Low Responsive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Calibri"/>
                <a:ea typeface="Lato Light"/>
                <a:cs typeface="Lato Light"/>
              </a:rPr>
              <a:t>Delivery &amp; Return</a:t>
            </a:r>
          </a:p>
          <a:p>
            <a:pPr>
              <a:lnSpc>
                <a:spcPct val="150000"/>
              </a:lnSpc>
            </a:pPr>
            <a:endParaRPr lang="en-US" sz="1600" b="1">
              <a:latin typeface="Lato Light"/>
              <a:ea typeface="Lato Light"/>
              <a:cs typeface="Lat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702BF4-7E97-CD67-DF7F-BC6923A1EA91}"/>
              </a:ext>
            </a:extLst>
          </p:cNvPr>
          <p:cNvSpPr txBox="1"/>
          <p:nvPr/>
        </p:nvSpPr>
        <p:spPr>
          <a:xfrm>
            <a:off x="4068" y="3019"/>
            <a:ext cx="605425" cy="68554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53D7D-E5D7-FFBD-A19F-A472CB889902}"/>
              </a:ext>
            </a:extLst>
          </p:cNvPr>
          <p:cNvSpPr txBox="1"/>
          <p:nvPr/>
        </p:nvSpPr>
        <p:spPr>
          <a:xfrm>
            <a:off x="6284627" y="3400993"/>
            <a:ext cx="2405837" cy="262905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Calibri"/>
                <a:ea typeface="Lato Light"/>
                <a:cs typeface="Lato Light"/>
              </a:rPr>
              <a:t>Online Shopping Strategies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Calibri"/>
                <a:ea typeface="Lato Light"/>
                <a:cs typeface="Lato Light"/>
              </a:rPr>
              <a:t>Grow to Tier 2 &amp; Tier 3 cities</a:t>
            </a:r>
            <a:endParaRPr lang="en-US" sz="1600" b="1">
              <a:latin typeface="Calibri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Calibri"/>
                <a:ea typeface="Lato Light"/>
                <a:cs typeface="Lato Light"/>
              </a:rPr>
              <a:t>Eco-Friendly Fashion</a:t>
            </a:r>
            <a:endParaRPr lang="en-US" sz="1600" b="1">
              <a:latin typeface="Calibri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Calibri"/>
                <a:ea typeface="Lato Light"/>
                <a:cs typeface="Lato Light"/>
              </a:rPr>
              <a:t>Better Personalization</a:t>
            </a:r>
            <a:endParaRPr lang="en-US" sz="1600" b="1">
              <a:latin typeface="Calibri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Calibri"/>
                <a:ea typeface="Lato Light"/>
                <a:cs typeface="Lato Light"/>
              </a:rPr>
              <a:t>More quality staffing</a:t>
            </a:r>
            <a:endParaRPr lang="en-US" sz="1600" b="1">
              <a:latin typeface="Calibri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136E9-F102-76AD-7A84-CFAE7D255798}"/>
              </a:ext>
            </a:extLst>
          </p:cNvPr>
          <p:cNvSpPr txBox="1"/>
          <p:nvPr/>
        </p:nvSpPr>
        <p:spPr>
          <a:xfrm>
            <a:off x="9025464" y="3389179"/>
            <a:ext cx="2405837" cy="230588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Calibri"/>
                <a:ea typeface="Lato Light"/>
                <a:cs typeface="Lato Light"/>
              </a:rPr>
              <a:t>Strong competition</a:t>
            </a:r>
            <a:endParaRPr lang="en-US"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Calibri"/>
                <a:ea typeface="Lato Light"/>
                <a:cs typeface="Lato Light"/>
              </a:rPr>
              <a:t>Delivery Issue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Calibri"/>
                <a:ea typeface="Lato Light"/>
                <a:cs typeface="Lato Light"/>
              </a:rPr>
              <a:t>Feedback Remediation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Calibri"/>
                <a:ea typeface="Lato Light"/>
                <a:cs typeface="Lato Light"/>
              </a:rPr>
              <a:t>Economic Slowdowns</a:t>
            </a:r>
            <a:endParaRPr lang="en-US">
              <a:latin typeface="Calibri"/>
              <a:ea typeface="Lato Light"/>
              <a:cs typeface="Lato Ligh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Calibri"/>
                <a:cs typeface="Calibri"/>
              </a:rPr>
              <a:t>Privacy Concerns</a:t>
            </a:r>
          </a:p>
          <a:p>
            <a:pPr>
              <a:lnSpc>
                <a:spcPct val="150000"/>
              </a:lnSpc>
            </a:pPr>
            <a:endParaRPr lang="en-US" sz="1600" b="1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973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hite Blue Abstract Business Light Effect Technology Powerpoint ...">
            <a:extLst>
              <a:ext uri="{FF2B5EF4-FFF2-40B4-BE49-F238E27FC236}">
                <a16:creationId xmlns:a16="http://schemas.microsoft.com/office/drawing/2014/main" id="{215A7ED6-EA44-B49D-0902-73A9E49E26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2" r="48083"/>
          <a:stretch/>
        </p:blipFill>
        <p:spPr>
          <a:xfrm>
            <a:off x="4137" y="3779"/>
            <a:ext cx="7549058" cy="1420645"/>
          </a:xfrm>
          <a:prstGeom prst="rect">
            <a:avLst/>
          </a:prstGeom>
        </p:spPr>
      </p:pic>
      <p:sp>
        <p:nvSpPr>
          <p:cNvPr id="2" name="TextBox 12">
            <a:extLst>
              <a:ext uri="{FF2B5EF4-FFF2-40B4-BE49-F238E27FC236}">
                <a16:creationId xmlns:a16="http://schemas.microsoft.com/office/drawing/2014/main" id="{92C2DBE3-88D8-06BC-7CD0-65084E7A425C}"/>
              </a:ext>
            </a:extLst>
          </p:cNvPr>
          <p:cNvSpPr txBox="1"/>
          <p:nvPr/>
        </p:nvSpPr>
        <p:spPr>
          <a:xfrm>
            <a:off x="150863" y="1785323"/>
            <a:ext cx="7389307" cy="4995247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>
              <a:latin typeface="Calibri"/>
              <a:ea typeface="Calibri"/>
              <a:cs typeface="Calibri"/>
            </a:endParaRPr>
          </a:p>
          <a:p>
            <a:pPr algn="ctr"/>
            <a:r>
              <a:rPr lang="en-US" sz="2000" b="1">
                <a:solidFill>
                  <a:schemeClr val="tx2">
                    <a:lumMod val="76000"/>
                    <a:lumOff val="24000"/>
                  </a:schemeClr>
                </a:solidFill>
                <a:latin typeface="Calibri"/>
                <a:ea typeface="Calibri"/>
                <a:cs typeface="Calibri"/>
              </a:rPr>
              <a:t>FOUNDERS</a:t>
            </a:r>
            <a:endParaRPr lang="en-US" sz="2000">
              <a:solidFill>
                <a:schemeClr val="tx2">
                  <a:lumMod val="76000"/>
                  <a:lumOff val="24000"/>
                </a:schemeClr>
              </a:solidFill>
              <a:latin typeface="Tenorite"/>
              <a:ea typeface="Calibri"/>
              <a:cs typeface="Calibri"/>
            </a:endParaRPr>
          </a:p>
          <a:p>
            <a:pPr algn="ctr"/>
            <a:endParaRPr lang="en-US" b="1">
              <a:latin typeface="Calibri"/>
              <a:ea typeface="Calibri"/>
              <a:cs typeface="Calibri"/>
            </a:endParaRPr>
          </a:p>
          <a:p>
            <a:r>
              <a:rPr lang="en-US" b="1">
                <a:latin typeface="Calibri"/>
                <a:ea typeface="Calibri"/>
                <a:cs typeface="Calibri"/>
              </a:rPr>
              <a:t>Mukesh Bansal, Priyanka Kumar, Ashutosh Lawania, Vineet Saxena, Sankar Bora and Raveen Sastry.</a:t>
            </a:r>
          </a:p>
          <a:p>
            <a:endParaRPr lang="en-US" b="1">
              <a:latin typeface="Calibri"/>
              <a:ea typeface="Calibri"/>
              <a:cs typeface="Calibri"/>
            </a:endParaRPr>
          </a:p>
          <a:p>
            <a:pPr algn="ctr"/>
            <a:r>
              <a:rPr lang="en-US" sz="2000" b="1">
                <a:solidFill>
                  <a:schemeClr val="tx2">
                    <a:lumMod val="76000"/>
                    <a:lumOff val="24000"/>
                  </a:schemeClr>
                </a:solidFill>
                <a:latin typeface="Calibri"/>
                <a:ea typeface="Calibri"/>
                <a:cs typeface="Calibri"/>
              </a:rPr>
              <a:t>VISION &amp; MISSION</a:t>
            </a:r>
            <a:endParaRPr lang="en-US" sz="2000">
              <a:solidFill>
                <a:schemeClr val="tx2">
                  <a:lumMod val="76000"/>
                  <a:lumOff val="24000"/>
                </a:schemeClr>
              </a:solidFill>
              <a:latin typeface="Calibri"/>
              <a:ea typeface="Calibri"/>
              <a:cs typeface="Calibri"/>
            </a:endParaRPr>
          </a:p>
          <a:p>
            <a:endParaRPr lang="en-US" b="1">
              <a:latin typeface="Calibri"/>
              <a:ea typeface="Calibri"/>
              <a:cs typeface="Calibri"/>
            </a:endParaRPr>
          </a:p>
          <a:p>
            <a:r>
              <a:rPr lang="en-US" b="1">
                <a:latin typeface="Calibri"/>
                <a:ea typeface="Calibri"/>
                <a:cs typeface="Calibri"/>
              </a:rPr>
              <a:t>  To Democratize Fashion and Life-style through Technology, emphasizing sustainability.</a:t>
            </a:r>
            <a:endParaRPr lang="en-US">
              <a:latin typeface="Calibri"/>
              <a:ea typeface="Calibri"/>
              <a:cs typeface="Calibri"/>
            </a:endParaRPr>
          </a:p>
          <a:p>
            <a:endParaRPr lang="en-US" b="1">
              <a:latin typeface="Calibri"/>
              <a:ea typeface="Calibri"/>
              <a:cs typeface="Calibri"/>
            </a:endParaRPr>
          </a:p>
          <a:p>
            <a:pPr algn="ctr"/>
            <a:r>
              <a:rPr lang="en-US" sz="2000" b="1">
                <a:solidFill>
                  <a:schemeClr val="tx2">
                    <a:lumMod val="76000"/>
                    <a:lumOff val="24000"/>
                  </a:schemeClr>
                </a:solidFill>
                <a:latin typeface="Calibri"/>
                <a:ea typeface="Calibri"/>
                <a:cs typeface="Calibri"/>
              </a:rPr>
              <a:t>VALUES &amp; PRINCIPLES</a:t>
            </a:r>
          </a:p>
          <a:p>
            <a:pPr algn="ctr"/>
            <a:endParaRPr lang="en-US" b="1">
              <a:latin typeface="Calibri"/>
              <a:ea typeface="Calibri"/>
              <a:cs typeface="Calibri"/>
            </a:endParaRPr>
          </a:p>
          <a:p>
            <a:r>
              <a:rPr lang="en-US" b="1">
                <a:latin typeface="Calibri"/>
                <a:ea typeface="Calibri"/>
                <a:cs typeface="Calibri"/>
              </a:rPr>
              <a:t>  Myntra's value proposition revolves around giving consumers the power and ease of purchasing fashion and lifestyle products online.</a:t>
            </a: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F47438-831C-03E9-E0CE-7128500A2EC5}"/>
              </a:ext>
            </a:extLst>
          </p:cNvPr>
          <p:cNvSpPr txBox="1"/>
          <p:nvPr/>
        </p:nvSpPr>
        <p:spPr>
          <a:xfrm>
            <a:off x="158750" y="1435616"/>
            <a:ext cx="73596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15171A"/>
                </a:solidFill>
                <a:latin typeface="Calibri"/>
                <a:ea typeface="Calibri"/>
                <a:cs typeface="Segoe UI"/>
              </a:rPr>
              <a:t>The Brand Which Revolutionized the Online Fashion Industry</a:t>
            </a:r>
          </a:p>
        </p:txBody>
      </p:sp>
      <p:pic>
        <p:nvPicPr>
          <p:cNvPr id="5" name="Picture 4" descr="company, construction, corporate, foundation, organization, staff, structure ">
            <a:extLst>
              <a:ext uri="{FF2B5EF4-FFF2-40B4-BE49-F238E27FC236}">
                <a16:creationId xmlns:a16="http://schemas.microsoft.com/office/drawing/2014/main" id="{D0832C0B-28AD-C850-1758-AF2BE6E4B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880" y="225353"/>
            <a:ext cx="1371599" cy="1200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4EC5EA-58CB-2FDD-9B9E-B02AB0196078}"/>
              </a:ext>
            </a:extLst>
          </p:cNvPr>
          <p:cNvSpPr txBox="1"/>
          <p:nvPr/>
        </p:nvSpPr>
        <p:spPr>
          <a:xfrm>
            <a:off x="8242300" y="1631949"/>
            <a:ext cx="34290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latin typeface="Calibri"/>
                <a:ea typeface="Calibri"/>
                <a:cs typeface="Calibri"/>
              </a:rPr>
              <a:t>COMPANY FOUNDATION</a:t>
            </a:r>
          </a:p>
        </p:txBody>
      </p:sp>
      <p:pic>
        <p:nvPicPr>
          <p:cNvPr id="9" name="Picture 8" descr="Image result for myntra line image">
            <a:extLst>
              <a:ext uri="{FF2B5EF4-FFF2-40B4-BE49-F238E27FC236}">
                <a16:creationId xmlns:a16="http://schemas.microsoft.com/office/drawing/2014/main" id="{34477BEE-4AB2-25D3-788D-6FCD28EAF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50" y="-1555"/>
            <a:ext cx="3810000" cy="1438210"/>
          </a:xfrm>
          <a:prstGeom prst="rect">
            <a:avLst/>
          </a:prstGeom>
        </p:spPr>
      </p:pic>
      <p:pic>
        <p:nvPicPr>
          <p:cNvPr id="8" name="Picture 7" descr="Myntr.com (Corporate Office) in Kudulu Gate,Bangalore - Best Corporate  Companies For Online Websites near me in Bangalore - Justdial">
            <a:extLst>
              <a:ext uri="{FF2B5EF4-FFF2-40B4-BE49-F238E27FC236}">
                <a16:creationId xmlns:a16="http://schemas.microsoft.com/office/drawing/2014/main" id="{ED39401B-D356-BE5A-EEA6-0032A4E5C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0" y="3248025"/>
            <a:ext cx="34417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39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ustomer Sentiment Analysis Green Red And Yellow Faces Ppt Powerpoint Presentation Ideas Layout Slide01">
            <a:extLst>
              <a:ext uri="{FF2B5EF4-FFF2-40B4-BE49-F238E27FC236}">
                <a16:creationId xmlns:a16="http://schemas.microsoft.com/office/drawing/2014/main" id="{076F1D48-41CE-03E7-209F-212449A5F3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88" t="22461" r="2330" b="35125"/>
          <a:stretch/>
        </p:blipFill>
        <p:spPr>
          <a:xfrm>
            <a:off x="309398" y="5497139"/>
            <a:ext cx="3588786" cy="9832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B1FAEE-D86E-AA4E-090E-DE9DF64CF835}"/>
              </a:ext>
            </a:extLst>
          </p:cNvPr>
          <p:cNvSpPr txBox="1"/>
          <p:nvPr/>
        </p:nvSpPr>
        <p:spPr>
          <a:xfrm>
            <a:off x="1442064" y="213032"/>
            <a:ext cx="94553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CUSTOMER SENTIMENT ANALYSIS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89B2F6-DBEB-34ED-0406-0BFC6C5DEEDB}"/>
              </a:ext>
            </a:extLst>
          </p:cNvPr>
          <p:cNvSpPr txBox="1"/>
          <p:nvPr/>
        </p:nvSpPr>
        <p:spPr>
          <a:xfrm>
            <a:off x="307074" y="1216925"/>
            <a:ext cx="3241343" cy="31393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/>
          </a:p>
          <a:p>
            <a:pPr algn="ctr"/>
            <a:r>
              <a:rPr lang="en-US" b="1"/>
              <a:t>OBJECTIVE </a:t>
            </a:r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Analyze customer reviews to understand their impact on brand perception.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Identify key areas of strength and weakness based on customer feedback. </a:t>
            </a:r>
            <a:endParaRPr lang="en-US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00F98-BF23-D8FB-8299-66C360F43259}"/>
              </a:ext>
            </a:extLst>
          </p:cNvPr>
          <p:cNvSpPr txBox="1"/>
          <p:nvPr/>
        </p:nvSpPr>
        <p:spPr>
          <a:xfrm>
            <a:off x="4134134" y="2189328"/>
            <a:ext cx="3241343" cy="369331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/>
          </a:p>
          <a:p>
            <a:pPr algn="ctr"/>
            <a:r>
              <a:rPr lang="en-US" b="1"/>
              <a:t>DATA COLLECTION</a:t>
            </a:r>
          </a:p>
          <a:p>
            <a:endParaRPr lang="en-US"/>
          </a:p>
          <a:p>
            <a:r>
              <a:rPr lang="en-US"/>
              <a:t>Sourced from Myntra app &amp; website reviews</a:t>
            </a:r>
          </a:p>
          <a:p>
            <a:endParaRPr lang="en-US"/>
          </a:p>
          <a:p>
            <a:r>
              <a:rPr lang="en-US"/>
              <a:t>Third party review platform (</a:t>
            </a:r>
            <a:r>
              <a:rPr lang="en-US" err="1"/>
              <a:t>e.g</a:t>
            </a:r>
            <a:r>
              <a:rPr lang="en-US"/>
              <a:t>,. Facebook, Instagram, Google reviews)</a:t>
            </a:r>
          </a:p>
          <a:p>
            <a:endParaRPr lang="en-US"/>
          </a:p>
          <a:p>
            <a:r>
              <a:rPr lang="en-US"/>
              <a:t>Social media comments &amp; mentions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3EEEA-5CB3-86F0-407E-E1EDA819152C}"/>
              </a:ext>
            </a:extLst>
          </p:cNvPr>
          <p:cNvSpPr txBox="1"/>
          <p:nvPr/>
        </p:nvSpPr>
        <p:spPr>
          <a:xfrm>
            <a:off x="7949820" y="3574009"/>
            <a:ext cx="3696268" cy="286232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/>
          </a:p>
          <a:p>
            <a:pPr algn="ctr"/>
            <a:r>
              <a:rPr lang="en-US" b="1"/>
              <a:t>BREAKDOWN</a:t>
            </a:r>
          </a:p>
          <a:p>
            <a:pPr algn="ctr"/>
            <a:endParaRPr lang="en-US" b="1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High Impact reviews (positive)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Low Impact reviews (negative)</a:t>
            </a:r>
          </a:p>
          <a:p>
            <a:endParaRPr lang="en-US"/>
          </a:p>
          <a:p>
            <a:r>
              <a:rPr lang="en-US"/>
              <a:t>Neutral Impact reviews (Balanced)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8" name="Picture 7" descr="survey, rating, feedback, review, checklist, rate, questionnaire ">
            <a:extLst>
              <a:ext uri="{FF2B5EF4-FFF2-40B4-BE49-F238E27FC236}">
                <a16:creationId xmlns:a16="http://schemas.microsoft.com/office/drawing/2014/main" id="{4CC0EE41-6937-F413-7251-8F4A310F0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081" y="1406857"/>
            <a:ext cx="1246495" cy="109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73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ustomer Sentiment Analysis Green Red And Yellow Faces Ppt Powerpoint Presentation Ideas Layout Slide01">
            <a:extLst>
              <a:ext uri="{FF2B5EF4-FFF2-40B4-BE49-F238E27FC236}">
                <a16:creationId xmlns:a16="http://schemas.microsoft.com/office/drawing/2014/main" id="{644DC488-0EE7-1186-54E8-95968A652A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7" t="22060" r="66062" b="34339"/>
          <a:stretch/>
        </p:blipFill>
        <p:spPr>
          <a:xfrm>
            <a:off x="9931135" y="94679"/>
            <a:ext cx="2070994" cy="1923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296F5D-9C8B-D657-B22F-A6C1CA7FF8B1}"/>
              </a:ext>
            </a:extLst>
          </p:cNvPr>
          <p:cNvSpPr txBox="1"/>
          <p:nvPr/>
        </p:nvSpPr>
        <p:spPr>
          <a:xfrm>
            <a:off x="443552" y="458662"/>
            <a:ext cx="76992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 algn="ctr">
              <a:buAutoNum type="arabicPeriod"/>
            </a:pPr>
            <a:r>
              <a:rPr lang="en-US" sz="3200" b="1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HIGH IMPACT REVIEWS (POSITIVE)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5DA50-DE01-426C-8137-A5A9C93B4807}"/>
              </a:ext>
            </a:extLst>
          </p:cNvPr>
          <p:cNvSpPr txBox="1"/>
          <p:nvPr/>
        </p:nvSpPr>
        <p:spPr>
          <a:xfrm>
            <a:off x="580028" y="2041573"/>
            <a:ext cx="2978625" cy="4031873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i="1">
                <a:solidFill>
                  <a:schemeClr val="accent4">
                    <a:lumMod val="76000"/>
                  </a:schemeClr>
                </a:solidFill>
                <a:latin typeface="Calibri"/>
                <a:ea typeface="Calibri"/>
                <a:cs typeface="Calibri"/>
              </a:rPr>
              <a:t>REVIEWS</a:t>
            </a:r>
          </a:p>
          <a:p>
            <a:pPr algn="ctr"/>
            <a:endParaRPr lang="en-US" sz="2800" b="1" i="1">
              <a:solidFill>
                <a:schemeClr val="accent4">
                  <a:lumMod val="76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/>
            <a:r>
              <a:rPr lang="en-US" sz="2000">
                <a:latin typeface="Calibri"/>
                <a:ea typeface="Calibri"/>
                <a:cs typeface="Arial"/>
              </a:rPr>
              <a:t>“The clothes arrived quickly and fit perfectly! Will shop again.”</a:t>
            </a:r>
          </a:p>
          <a:p>
            <a:pPr lvl="1"/>
            <a:endParaRPr lang="en-US" sz="2000">
              <a:latin typeface="Calibri"/>
              <a:ea typeface="Calibri"/>
              <a:cs typeface="Arial"/>
            </a:endParaRPr>
          </a:p>
          <a:p>
            <a:pPr lvl="1"/>
            <a:r>
              <a:rPr lang="en-US" sz="2000">
                <a:latin typeface="Calibri"/>
                <a:ea typeface="Calibri"/>
                <a:cs typeface="Arial"/>
              </a:rPr>
              <a:t>“Excellent quality and variety of options available.”</a:t>
            </a:r>
          </a:p>
          <a:p>
            <a:endParaRPr lang="en-US" sz="2000">
              <a:latin typeface="Tenorite"/>
              <a:ea typeface="Calibri"/>
              <a:cs typeface="Calibri"/>
            </a:endParaRPr>
          </a:p>
          <a:p>
            <a:pPr algn="ctr"/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B8028-DF3F-558D-D541-08A9B547BCCC}"/>
              </a:ext>
            </a:extLst>
          </p:cNvPr>
          <p:cNvSpPr txBox="1"/>
          <p:nvPr/>
        </p:nvSpPr>
        <p:spPr>
          <a:xfrm>
            <a:off x="4907316" y="2647318"/>
            <a:ext cx="2750025" cy="2923877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i="1">
                <a:solidFill>
                  <a:schemeClr val="accent4">
                    <a:lumMod val="76000"/>
                  </a:schemeClr>
                </a:solidFill>
                <a:latin typeface="Calibri"/>
                <a:ea typeface="Calibri"/>
                <a:cs typeface="Calibri"/>
              </a:rPr>
              <a:t>STRENGTHS</a:t>
            </a:r>
          </a:p>
          <a:p>
            <a:pPr algn="ctr"/>
            <a:endParaRPr lang="en-US" sz="2800" b="1" i="1">
              <a:solidFill>
                <a:schemeClr val="accent4">
                  <a:lumMod val="76000"/>
                </a:schemeClr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Consumers are pleased with the Quality of the products, </a:t>
            </a:r>
          </a:p>
          <a:p>
            <a:pPr algn="ctr"/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Quickness </a:t>
            </a:r>
          </a:p>
          <a:p>
            <a:pPr algn="ctr"/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of delivery.</a:t>
            </a:r>
          </a:p>
          <a:p>
            <a:pPr algn="ctr"/>
            <a:endParaRPr lang="en-US" sz="2800" b="1" i="1">
              <a:solidFill>
                <a:schemeClr val="accent4">
                  <a:lumMod val="76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21DE202D-AEA3-46D9-A8F1-E89A314D5E74}"/>
              </a:ext>
            </a:extLst>
          </p:cNvPr>
          <p:cNvSpPr/>
          <p:nvPr/>
        </p:nvSpPr>
        <p:spPr>
          <a:xfrm>
            <a:off x="3779860" y="3878238"/>
            <a:ext cx="932597" cy="511791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F6ABC37B-FEE4-F32B-B912-FC258D714189}"/>
              </a:ext>
            </a:extLst>
          </p:cNvPr>
          <p:cNvSpPr/>
          <p:nvPr/>
        </p:nvSpPr>
        <p:spPr>
          <a:xfrm>
            <a:off x="7863952" y="3849710"/>
            <a:ext cx="932597" cy="511791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8FC1B-39BE-D9D1-958B-3950632C88E2}"/>
              </a:ext>
            </a:extLst>
          </p:cNvPr>
          <p:cNvSpPr txBox="1"/>
          <p:nvPr/>
        </p:nvSpPr>
        <p:spPr>
          <a:xfrm>
            <a:off x="9003066" y="2602871"/>
            <a:ext cx="2419825" cy="2923877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i="1">
                <a:solidFill>
                  <a:schemeClr val="accent4">
                    <a:lumMod val="76000"/>
                  </a:schemeClr>
                </a:solidFill>
                <a:latin typeface="Calibri"/>
                <a:ea typeface="Calibri"/>
                <a:cs typeface="Calibri"/>
              </a:rPr>
              <a:t>ACTIONABLE INSIGHT</a:t>
            </a:r>
            <a:endParaRPr lang="en-US" sz="2000" b="1">
              <a:solidFill>
                <a:schemeClr val="accent4">
                  <a:lumMod val="76000"/>
                </a:schemeClr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2000">
              <a:latin typeface="Calibri"/>
              <a:ea typeface="Calibri"/>
              <a:cs typeface="Calibri"/>
            </a:endParaRPr>
          </a:p>
          <a:p>
            <a:pPr algn="ctr"/>
            <a:r>
              <a:rPr lang="en-US" sz="2000" b="1">
                <a:latin typeface="Calibri"/>
                <a:ea typeface="Calibri"/>
                <a:cs typeface="Calibri"/>
              </a:rPr>
              <a:t>Effective Reinforce   </a:t>
            </a:r>
            <a:r>
              <a:rPr lang="en-US" sz="2000">
                <a:latin typeface="Calibri"/>
                <a:ea typeface="Calibri"/>
                <a:cs typeface="Calibri"/>
              </a:rPr>
              <a:t>in fast shipping and quality in marketing efforts.</a:t>
            </a:r>
          </a:p>
          <a:p>
            <a:pPr algn="ctr"/>
            <a:r>
              <a:rPr lang="en-US" sz="2800" b="1" i="1">
                <a:solidFill>
                  <a:schemeClr val="accent4">
                    <a:lumMod val="76000"/>
                  </a:schemeClr>
                </a:solidFill>
                <a:latin typeface="Calibri"/>
                <a:ea typeface="Calibri"/>
                <a:cs typeface="Calibri"/>
              </a:rPr>
              <a:t>  </a:t>
            </a:r>
            <a:endParaRPr lang="en-US" sz="2000">
              <a:solidFill>
                <a:schemeClr val="accent4">
                  <a:lumMod val="76000"/>
                </a:schemeClr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1597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6CDA1-1BD5-F917-856C-CC80E755793B}"/>
              </a:ext>
            </a:extLst>
          </p:cNvPr>
          <p:cNvSpPr txBox="1"/>
          <p:nvPr/>
        </p:nvSpPr>
        <p:spPr>
          <a:xfrm>
            <a:off x="443552" y="458662"/>
            <a:ext cx="76992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2. LOW IMPACT REVIEWS (NEGATIVE)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4F278-3DDA-0D5E-85EE-E7994B6ADE68}"/>
              </a:ext>
            </a:extLst>
          </p:cNvPr>
          <p:cNvSpPr txBox="1"/>
          <p:nvPr/>
        </p:nvSpPr>
        <p:spPr>
          <a:xfrm>
            <a:off x="580028" y="2026186"/>
            <a:ext cx="2978625" cy="4062651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i="1">
                <a:solidFill>
                  <a:schemeClr val="accent4">
                    <a:lumMod val="76000"/>
                  </a:schemeClr>
                </a:solidFill>
                <a:latin typeface="Calibri"/>
                <a:ea typeface="Calibri"/>
                <a:cs typeface="Calibri"/>
              </a:rPr>
              <a:t>REVIEWS</a:t>
            </a:r>
            <a:endParaRPr lang="en-US">
              <a:solidFill>
                <a:schemeClr val="accent4">
                  <a:lumMod val="76000"/>
                </a:schemeClr>
              </a:solidFill>
            </a:endParaRPr>
          </a:p>
          <a:p>
            <a:pPr algn="ctr"/>
            <a:endParaRPr lang="en-US" sz="2800" b="1" i="1">
              <a:solidFill>
                <a:schemeClr val="accent4">
                  <a:lumMod val="76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1400">
              <a:solidFill>
                <a:srgbClr val="4F8B7F"/>
              </a:solidFill>
              <a:latin typeface="Arial"/>
              <a:ea typeface="Calibri"/>
              <a:cs typeface="Arial"/>
            </a:endParaRPr>
          </a:p>
          <a:p>
            <a:pPr lvl="1"/>
            <a:r>
              <a:rPr lang="en-US" sz="2000">
                <a:latin typeface="Calibri"/>
                <a:ea typeface="Calibri"/>
                <a:cs typeface="Arial"/>
              </a:rPr>
              <a:t>“Received the wrong size and it took ages to resolve the issue.”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lvl="1"/>
            <a:endParaRPr lang="en-US" sz="2000">
              <a:latin typeface="Calibri"/>
              <a:ea typeface="Calibri"/>
              <a:cs typeface="Arial"/>
            </a:endParaRPr>
          </a:p>
          <a:p>
            <a:pPr lvl="1"/>
            <a:r>
              <a:rPr lang="en-US" sz="2000">
                <a:latin typeface="Calibri"/>
                <a:ea typeface="Calibri"/>
                <a:cs typeface="Arial"/>
              </a:rPr>
              <a:t>“The fabric quality was disappointing for the price.”</a:t>
            </a:r>
            <a:endParaRPr lang="en-US" sz="2000">
              <a:latin typeface="Calibri"/>
              <a:ea typeface="Calibri"/>
              <a:cs typeface="Calibri"/>
            </a:endParaRPr>
          </a:p>
          <a:p>
            <a:endParaRPr lang="en-US" sz="2000" i="1">
              <a:latin typeface="Calibri"/>
              <a:ea typeface="Calibri"/>
              <a:cs typeface="Calibri"/>
            </a:endParaRPr>
          </a:p>
          <a:p>
            <a:pPr algn="ctr"/>
            <a:endParaRPr lang="en-US" sz="2800" b="1" i="1">
              <a:solidFill>
                <a:schemeClr val="accent4">
                  <a:lumMod val="76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A2E4595C-0676-6FF6-8A00-57AC397499E9}"/>
              </a:ext>
            </a:extLst>
          </p:cNvPr>
          <p:cNvSpPr/>
          <p:nvPr/>
        </p:nvSpPr>
        <p:spPr>
          <a:xfrm>
            <a:off x="3729060" y="3878238"/>
            <a:ext cx="932597" cy="511791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D68B375A-EB02-540C-AC01-5AD24FD0FEBC}"/>
              </a:ext>
            </a:extLst>
          </p:cNvPr>
          <p:cNvSpPr/>
          <p:nvPr/>
        </p:nvSpPr>
        <p:spPr>
          <a:xfrm>
            <a:off x="7596209" y="3871887"/>
            <a:ext cx="932597" cy="511791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9A3B5-F9D9-4E5D-889E-B2485B737223}"/>
              </a:ext>
            </a:extLst>
          </p:cNvPr>
          <p:cNvSpPr txBox="1"/>
          <p:nvPr/>
        </p:nvSpPr>
        <p:spPr>
          <a:xfrm>
            <a:off x="4831116" y="2468030"/>
            <a:ext cx="2635725" cy="3231654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i="1">
                <a:solidFill>
                  <a:schemeClr val="accent4">
                    <a:lumMod val="76000"/>
                  </a:schemeClr>
                </a:solidFill>
                <a:latin typeface="Calibri"/>
                <a:ea typeface="Calibri"/>
                <a:cs typeface="Calibri"/>
              </a:rPr>
              <a:t>CHALLENGES</a:t>
            </a:r>
            <a:endParaRPr lang="en-US">
              <a:solidFill>
                <a:schemeClr val="accent4">
                  <a:lumMod val="76000"/>
                </a:schemeClr>
              </a:solidFill>
            </a:endParaRPr>
          </a:p>
          <a:p>
            <a:pPr algn="ctr"/>
            <a:endParaRPr lang="en-US" sz="2800" b="1" i="1">
              <a:solidFill>
                <a:schemeClr val="accent4">
                  <a:lumMod val="76000"/>
                </a:schemeClr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Complaints regarding Product quality, delivery delays, return on product or money, customer service responsiveness.</a:t>
            </a:r>
          </a:p>
          <a:p>
            <a:pPr algn="ctr"/>
            <a:r>
              <a:rPr lang="en-US" sz="2800" b="1" i="1">
                <a:solidFill>
                  <a:schemeClr val="accent4">
                    <a:lumMod val="76000"/>
                  </a:schemeClr>
                </a:solidFill>
                <a:latin typeface="Calibri"/>
                <a:ea typeface="Calibri"/>
                <a:cs typeface="Calibri"/>
              </a:rPr>
              <a:t>  </a:t>
            </a:r>
            <a:endParaRPr lang="en-US" sz="2000">
              <a:solidFill>
                <a:schemeClr val="accent4">
                  <a:lumMod val="76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FA860E-BC4F-AD0B-338A-18CEA3D9369D}"/>
              </a:ext>
            </a:extLst>
          </p:cNvPr>
          <p:cNvSpPr txBox="1"/>
          <p:nvPr/>
        </p:nvSpPr>
        <p:spPr>
          <a:xfrm>
            <a:off x="8685566" y="2307795"/>
            <a:ext cx="2813525" cy="3539430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i="1">
                <a:solidFill>
                  <a:schemeClr val="accent4">
                    <a:lumMod val="76000"/>
                  </a:schemeClr>
                </a:solidFill>
                <a:latin typeface="Calibri"/>
                <a:ea typeface="Calibri"/>
                <a:cs typeface="Calibri"/>
              </a:rPr>
              <a:t>ACTIONABLE INSIGHT</a:t>
            </a:r>
            <a:endParaRPr lang="en-US" sz="2800" b="1">
              <a:solidFill>
                <a:schemeClr val="accent4">
                  <a:lumMod val="76000"/>
                </a:schemeClr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2000">
              <a:latin typeface="Calibri"/>
              <a:ea typeface="Calibri"/>
              <a:cs typeface="Calibri"/>
            </a:endParaRPr>
          </a:p>
          <a:p>
            <a:pPr algn="ctr"/>
            <a:r>
              <a:rPr lang="en-US" sz="2000" b="1">
                <a:latin typeface="Calibri"/>
                <a:ea typeface="Calibri"/>
                <a:cs typeface="Calibri"/>
              </a:rPr>
              <a:t>Focus and make strategies to improve</a:t>
            </a:r>
            <a:r>
              <a:rPr lang="en-US" sz="2000">
                <a:latin typeface="Calibri"/>
                <a:ea typeface="Calibri"/>
                <a:cs typeface="Calibri"/>
              </a:rPr>
              <a:t> product quality checks, loyalty, logistics, processes to reduce complaints.</a:t>
            </a:r>
            <a:endParaRPr lang="en-US"/>
          </a:p>
          <a:p>
            <a:pPr algn="ctr"/>
            <a:r>
              <a:rPr lang="en-US" sz="2800" b="1" i="1">
                <a:solidFill>
                  <a:schemeClr val="accent4">
                    <a:lumMod val="76000"/>
                  </a:schemeClr>
                </a:solidFill>
                <a:latin typeface="Calibri"/>
                <a:ea typeface="Calibri"/>
                <a:cs typeface="Calibri"/>
              </a:rPr>
              <a:t>  </a:t>
            </a:r>
            <a:endParaRPr lang="en-US" sz="2000">
              <a:solidFill>
                <a:schemeClr val="accent4">
                  <a:lumMod val="76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3" name="Picture 2" descr="Customer Sentiment Analysis Green Red And Yellow Faces Ppt Powerpoint Presentation Ideas Layout Slide01">
            <a:extLst>
              <a:ext uri="{FF2B5EF4-FFF2-40B4-BE49-F238E27FC236}">
                <a16:creationId xmlns:a16="http://schemas.microsoft.com/office/drawing/2014/main" id="{656DA9A9-986A-3324-AD01-6B4EFA48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390" t="23283" r="2031" b="34738"/>
          <a:stretch/>
        </p:blipFill>
        <p:spPr>
          <a:xfrm>
            <a:off x="9818688" y="92736"/>
            <a:ext cx="2171770" cy="183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87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ustomer Sentiment Analysis Green Red And Yellow Faces Ppt Powerpoint Presentation Ideas Layout Slide01">
            <a:extLst>
              <a:ext uri="{FF2B5EF4-FFF2-40B4-BE49-F238E27FC236}">
                <a16:creationId xmlns:a16="http://schemas.microsoft.com/office/drawing/2014/main" id="{81E8DF83-C4D1-2E36-BDB0-722E9AE2D4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43" t="22622" r="33943" b="34961"/>
          <a:stretch/>
        </p:blipFill>
        <p:spPr>
          <a:xfrm>
            <a:off x="9911652" y="98164"/>
            <a:ext cx="2195115" cy="1878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6CDA1-1BD5-F917-856C-CC80E755793B}"/>
              </a:ext>
            </a:extLst>
          </p:cNvPr>
          <p:cNvSpPr txBox="1"/>
          <p:nvPr/>
        </p:nvSpPr>
        <p:spPr>
          <a:xfrm>
            <a:off x="449902" y="458662"/>
            <a:ext cx="860728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3. NEUTRAL IMPACT REVIEWS (BALANCED)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4F278-3DDA-0D5E-85EE-E7994B6ADE68}"/>
              </a:ext>
            </a:extLst>
          </p:cNvPr>
          <p:cNvSpPr txBox="1"/>
          <p:nvPr/>
        </p:nvSpPr>
        <p:spPr>
          <a:xfrm>
            <a:off x="580028" y="2026185"/>
            <a:ext cx="2978625" cy="4062651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i="1">
                <a:solidFill>
                  <a:schemeClr val="accent4">
                    <a:lumMod val="76000"/>
                  </a:schemeClr>
                </a:solidFill>
                <a:latin typeface="Calibri"/>
                <a:ea typeface="Calibri"/>
                <a:cs typeface="Calibri"/>
              </a:rPr>
              <a:t>REVIEWS</a:t>
            </a:r>
            <a:endParaRPr lang="en-US">
              <a:solidFill>
                <a:schemeClr val="accent4">
                  <a:lumMod val="76000"/>
                </a:schemeClr>
              </a:solidFill>
            </a:endParaRPr>
          </a:p>
          <a:p>
            <a:pPr algn="ctr"/>
            <a:endParaRPr lang="en-US" sz="2800" b="1" i="1">
              <a:solidFill>
                <a:schemeClr val="accent4">
                  <a:lumMod val="76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1400">
              <a:solidFill>
                <a:srgbClr val="4F8B7F"/>
              </a:solidFill>
              <a:latin typeface="Arial"/>
              <a:ea typeface="Calibri"/>
              <a:cs typeface="Arial"/>
            </a:endParaRPr>
          </a:p>
          <a:p>
            <a:pPr lvl="1"/>
            <a:r>
              <a:rPr lang="en-US" sz="2000">
                <a:latin typeface="Calibri"/>
                <a:ea typeface="Calibri"/>
                <a:cs typeface="Arial"/>
              </a:rPr>
              <a:t>“Good selection, but delivery took longer than expected.”</a:t>
            </a:r>
          </a:p>
          <a:p>
            <a:pPr lvl="1"/>
            <a:endParaRPr lang="en-US" sz="2000">
              <a:latin typeface="Calibri"/>
              <a:ea typeface="Calibri"/>
              <a:cs typeface="Arial"/>
            </a:endParaRPr>
          </a:p>
          <a:p>
            <a:pPr lvl="1"/>
            <a:r>
              <a:rPr lang="en-US" sz="2000">
                <a:latin typeface="Calibri"/>
                <a:ea typeface="Calibri"/>
                <a:cs typeface="Arial"/>
              </a:rPr>
              <a:t>“Decent quality, but customer service could be better.”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lvl="1"/>
            <a:endParaRPr lang="en-US" sz="2000">
              <a:latin typeface="Calibri"/>
              <a:ea typeface="Calibri"/>
              <a:cs typeface="Arial"/>
            </a:endParaRPr>
          </a:p>
          <a:p>
            <a:pPr algn="ctr"/>
            <a:endParaRPr lang="en-US" sz="2800" b="1" i="1">
              <a:solidFill>
                <a:schemeClr val="accent4">
                  <a:lumMod val="76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A2E4595C-0676-6FF6-8A00-57AC397499E9}"/>
              </a:ext>
            </a:extLst>
          </p:cNvPr>
          <p:cNvSpPr/>
          <p:nvPr/>
        </p:nvSpPr>
        <p:spPr>
          <a:xfrm>
            <a:off x="3729060" y="3878238"/>
            <a:ext cx="932597" cy="511791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D68B375A-EB02-540C-AC01-5AD24FD0FEBC}"/>
              </a:ext>
            </a:extLst>
          </p:cNvPr>
          <p:cNvSpPr/>
          <p:nvPr/>
        </p:nvSpPr>
        <p:spPr>
          <a:xfrm>
            <a:off x="7596209" y="3871887"/>
            <a:ext cx="932597" cy="511791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9A3B5-F9D9-4E5D-889E-B2485B737223}"/>
              </a:ext>
            </a:extLst>
          </p:cNvPr>
          <p:cNvSpPr txBox="1"/>
          <p:nvPr/>
        </p:nvSpPr>
        <p:spPr>
          <a:xfrm>
            <a:off x="4831116" y="2621919"/>
            <a:ext cx="2635725" cy="2923877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i="1">
                <a:solidFill>
                  <a:schemeClr val="accent4">
                    <a:lumMod val="76000"/>
                  </a:schemeClr>
                </a:solidFill>
                <a:latin typeface="Calibri"/>
                <a:ea typeface="Calibri"/>
                <a:cs typeface="Calibri"/>
              </a:rPr>
              <a:t>INSIGHTS</a:t>
            </a:r>
            <a:endParaRPr lang="en-US">
              <a:solidFill>
                <a:schemeClr val="accent4">
                  <a:lumMod val="76000"/>
                </a:schemeClr>
              </a:solidFill>
            </a:endParaRPr>
          </a:p>
          <a:p>
            <a:pPr algn="ctr"/>
            <a:endParaRPr lang="en-US" sz="2800" b="1" i="1">
              <a:solidFill>
                <a:schemeClr val="accent4">
                  <a:lumMod val="76000"/>
                </a:schemeClr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Reviews expressing positive shopping experience and  indicating room for improvement.</a:t>
            </a:r>
            <a:endParaRPr lang="en-US"/>
          </a:p>
          <a:p>
            <a:pPr algn="ctr"/>
            <a:r>
              <a:rPr lang="en-US" sz="2800" b="1" i="1">
                <a:solidFill>
                  <a:schemeClr val="accent4">
                    <a:lumMod val="76000"/>
                  </a:schemeClr>
                </a:solidFill>
                <a:latin typeface="Calibri"/>
                <a:ea typeface="Calibri"/>
                <a:cs typeface="Calibri"/>
              </a:rPr>
              <a:t>  </a:t>
            </a:r>
            <a:endParaRPr lang="en-US" sz="2000">
              <a:solidFill>
                <a:schemeClr val="accent4">
                  <a:lumMod val="76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FA860E-BC4F-AD0B-338A-18CEA3D9369D}"/>
              </a:ext>
            </a:extLst>
          </p:cNvPr>
          <p:cNvSpPr txBox="1"/>
          <p:nvPr/>
        </p:nvSpPr>
        <p:spPr>
          <a:xfrm>
            <a:off x="8787166" y="2283082"/>
            <a:ext cx="2711925" cy="4185761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i="1">
                <a:solidFill>
                  <a:schemeClr val="accent4">
                    <a:lumMod val="76000"/>
                  </a:schemeClr>
                </a:solidFill>
                <a:latin typeface="Calibri"/>
                <a:ea typeface="Calibri"/>
                <a:cs typeface="Calibri"/>
              </a:rPr>
              <a:t>ACTIONABLE INSIGHT</a:t>
            </a:r>
            <a:endParaRPr lang="en-US" sz="2400" b="1">
              <a:solidFill>
                <a:schemeClr val="accent4">
                  <a:lumMod val="76000"/>
                </a:schemeClr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>
              <a:latin typeface="Calibri"/>
              <a:ea typeface="Calibri"/>
              <a:cs typeface="Calibri"/>
            </a:endParaRPr>
          </a:p>
          <a:p>
            <a:pPr algn="ctr"/>
            <a:r>
              <a:rPr lang="en-US" sz="2000" b="1">
                <a:latin typeface="Calibri"/>
                <a:ea typeface="Calibri"/>
                <a:cs typeface="Calibri"/>
              </a:rPr>
              <a:t>Conduct surveys to understand specific areas</a:t>
            </a:r>
            <a:r>
              <a:rPr lang="en-US" sz="2000">
                <a:latin typeface="Calibri"/>
                <a:ea typeface="Calibri"/>
                <a:cs typeface="Calibri"/>
              </a:rPr>
              <a:t> </a:t>
            </a:r>
            <a:r>
              <a:rPr lang="en-US" sz="2000" b="1">
                <a:latin typeface="Calibri"/>
                <a:ea typeface="Calibri"/>
                <a:cs typeface="Calibri"/>
              </a:rPr>
              <a:t>of improvement, continuous monitoring </a:t>
            </a:r>
            <a:r>
              <a:rPr lang="en-US" sz="2000">
                <a:latin typeface="Calibri"/>
                <a:ea typeface="Calibri"/>
                <a:cs typeface="Calibri"/>
              </a:rPr>
              <a:t>based on neutral feedback &amp; Engage customers to leave feedback after improving service to build trust.</a:t>
            </a:r>
            <a:endParaRPr lang="en-US" sz="2800" i="1">
              <a:solidFill>
                <a:schemeClr val="accent4">
                  <a:lumMod val="76000"/>
                </a:schemeClr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2424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03432-E80A-2B24-B2ED-AA4090C51532}"/>
              </a:ext>
            </a:extLst>
          </p:cNvPr>
          <p:cNvSpPr txBox="1"/>
          <p:nvPr/>
        </p:nvSpPr>
        <p:spPr>
          <a:xfrm>
            <a:off x="38100" y="31750"/>
            <a:ext cx="12026900" cy="70788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MARKET TREND IDENTIFICATION</a:t>
            </a:r>
            <a:endParaRPr lang="en-US"/>
          </a:p>
        </p:txBody>
      </p:sp>
      <p:sp>
        <p:nvSpPr>
          <p:cNvPr id="4" name="CuadroTexto 351">
            <a:extLst>
              <a:ext uri="{FF2B5EF4-FFF2-40B4-BE49-F238E27FC236}">
                <a16:creationId xmlns:a16="http://schemas.microsoft.com/office/drawing/2014/main" id="{14CCF53B-4E8A-804A-9EAC-C1FF6A3EC7E9}"/>
              </a:ext>
            </a:extLst>
          </p:cNvPr>
          <p:cNvSpPr txBox="1"/>
          <p:nvPr/>
        </p:nvSpPr>
        <p:spPr>
          <a:xfrm>
            <a:off x="1373842" y="785256"/>
            <a:ext cx="99904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latin typeface="Calibri"/>
                <a:ea typeface="Lato Light"/>
                <a:cs typeface="Lato Light"/>
              </a:rPr>
              <a:t>Understand current fashion trends and consumer preferences to keep Myntra competitive.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90B147-99BF-D540-86E6-ABDB2BC1D712}"/>
              </a:ext>
            </a:extLst>
          </p:cNvPr>
          <p:cNvGrpSpPr/>
          <p:nvPr/>
        </p:nvGrpSpPr>
        <p:grpSpPr>
          <a:xfrm>
            <a:off x="44244" y="1654215"/>
            <a:ext cx="12014616" cy="5127600"/>
            <a:chOff x="1182468" y="3800733"/>
            <a:chExt cx="19843413" cy="7465905"/>
          </a:xfrm>
        </p:grpSpPr>
        <p:sp>
          <p:nvSpPr>
            <p:cNvPr id="6" name="Triangle 26">
              <a:extLst>
                <a:ext uri="{FF2B5EF4-FFF2-40B4-BE49-F238E27FC236}">
                  <a16:creationId xmlns:a16="http://schemas.microsoft.com/office/drawing/2014/main" id="{DAE7A9D9-3BBB-FD48-8FBE-90F82B168A48}"/>
                </a:ext>
              </a:extLst>
            </p:cNvPr>
            <p:cNvSpPr/>
            <p:nvPr/>
          </p:nvSpPr>
          <p:spPr>
            <a:xfrm rot="10800000">
              <a:off x="18972247" y="8679149"/>
              <a:ext cx="448199" cy="386379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7" name="Triangle 24">
              <a:extLst>
                <a:ext uri="{FF2B5EF4-FFF2-40B4-BE49-F238E27FC236}">
                  <a16:creationId xmlns:a16="http://schemas.microsoft.com/office/drawing/2014/main" id="{3D3CA337-0F49-8846-9F9A-82C4C224310E}"/>
                </a:ext>
              </a:extLst>
            </p:cNvPr>
            <p:cNvSpPr/>
            <p:nvPr/>
          </p:nvSpPr>
          <p:spPr>
            <a:xfrm rot="10800000">
              <a:off x="14941334" y="7779038"/>
              <a:ext cx="448199" cy="38637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8" name="Triangle 23">
              <a:extLst>
                <a:ext uri="{FF2B5EF4-FFF2-40B4-BE49-F238E27FC236}">
                  <a16:creationId xmlns:a16="http://schemas.microsoft.com/office/drawing/2014/main" id="{79338DAF-3CF6-ED46-BAB1-2AE2F1400A2C}"/>
                </a:ext>
              </a:extLst>
            </p:cNvPr>
            <p:cNvSpPr/>
            <p:nvPr/>
          </p:nvSpPr>
          <p:spPr>
            <a:xfrm rot="10800000">
              <a:off x="7055579" y="7791754"/>
              <a:ext cx="448200" cy="38637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9" name="Rounded Rectangle 1">
              <a:extLst>
                <a:ext uri="{FF2B5EF4-FFF2-40B4-BE49-F238E27FC236}">
                  <a16:creationId xmlns:a16="http://schemas.microsoft.com/office/drawing/2014/main" id="{5D82194D-53E2-C743-B0F7-BD0EF49CA936}"/>
                </a:ext>
              </a:extLst>
            </p:cNvPr>
            <p:cNvSpPr/>
            <p:nvPr/>
          </p:nvSpPr>
          <p:spPr>
            <a:xfrm>
              <a:off x="1182468" y="4441284"/>
              <a:ext cx="3885067" cy="2899093"/>
            </a:xfrm>
            <a:prstGeom prst="roundRect">
              <a:avLst>
                <a:gd name="adj" fmla="val 608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ECB4700B-8B0E-AB4A-97C9-FA730A55010F}"/>
                </a:ext>
              </a:extLst>
            </p:cNvPr>
            <p:cNvSpPr/>
            <p:nvPr/>
          </p:nvSpPr>
          <p:spPr>
            <a:xfrm>
              <a:off x="5267666" y="4985607"/>
              <a:ext cx="3754841" cy="2899094"/>
            </a:xfrm>
            <a:prstGeom prst="roundRect">
              <a:avLst>
                <a:gd name="adj" fmla="val 608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270B4C00-BC06-734B-99AF-4C6FCD9B8A46}"/>
                </a:ext>
              </a:extLst>
            </p:cNvPr>
            <p:cNvSpPr/>
            <p:nvPr/>
          </p:nvSpPr>
          <p:spPr>
            <a:xfrm>
              <a:off x="13134831" y="5039509"/>
              <a:ext cx="3835916" cy="2899093"/>
            </a:xfrm>
            <a:prstGeom prst="roundRect">
              <a:avLst>
                <a:gd name="adj" fmla="val 608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12" name="Rounded Rectangle 6">
              <a:extLst>
                <a:ext uri="{FF2B5EF4-FFF2-40B4-BE49-F238E27FC236}">
                  <a16:creationId xmlns:a16="http://schemas.microsoft.com/office/drawing/2014/main" id="{64D72C17-7A19-BF4D-8C43-E9D96932D369}"/>
                </a:ext>
              </a:extLst>
            </p:cNvPr>
            <p:cNvSpPr/>
            <p:nvPr/>
          </p:nvSpPr>
          <p:spPr>
            <a:xfrm>
              <a:off x="17166815" y="5831647"/>
              <a:ext cx="3859066" cy="2996156"/>
            </a:xfrm>
            <a:prstGeom prst="roundRect">
              <a:avLst>
                <a:gd name="adj" fmla="val 608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13" name="Forma libre 137">
              <a:extLst>
                <a:ext uri="{FF2B5EF4-FFF2-40B4-BE49-F238E27FC236}">
                  <a16:creationId xmlns:a16="http://schemas.microsoft.com/office/drawing/2014/main" id="{85CFBDD3-FA19-6840-9D06-FD7E30323773}"/>
                </a:ext>
              </a:extLst>
            </p:cNvPr>
            <p:cNvSpPr/>
            <p:nvPr/>
          </p:nvSpPr>
          <p:spPr>
            <a:xfrm flipH="1">
              <a:off x="2921529" y="7764749"/>
              <a:ext cx="45720" cy="3446365"/>
            </a:xfrm>
            <a:custGeom>
              <a:avLst/>
              <a:gdLst>
                <a:gd name="connsiteX0" fmla="*/ 232 w 0"/>
                <a:gd name="connsiteY0" fmla="*/ 89794 h 89792"/>
                <a:gd name="connsiteX1" fmla="*/ 232 w 0"/>
                <a:gd name="connsiteY1" fmla="*/ 232 h 8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89792">
                  <a:moveTo>
                    <a:pt x="232" y="89794"/>
                  </a:moveTo>
                  <a:lnTo>
                    <a:pt x="232" y="232"/>
                  </a:lnTo>
                </a:path>
              </a:pathLst>
            </a:custGeom>
            <a:ln w="63500" cap="rnd">
              <a:solidFill>
                <a:schemeClr val="accent1"/>
              </a:solidFill>
              <a:prstDash val="sysDot"/>
              <a:round/>
              <a:tailEnd type="oval"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MX" sz="900"/>
            </a:p>
          </p:txBody>
        </p:sp>
        <p:sp>
          <p:nvSpPr>
            <p:cNvPr id="14" name="CuadroTexto 395">
              <a:extLst>
                <a:ext uri="{FF2B5EF4-FFF2-40B4-BE49-F238E27FC236}">
                  <a16:creationId xmlns:a16="http://schemas.microsoft.com/office/drawing/2014/main" id="{61F6EE73-A4F5-7649-8CE8-F31147B48F73}"/>
                </a:ext>
              </a:extLst>
            </p:cNvPr>
            <p:cNvSpPr txBox="1"/>
            <p:nvPr/>
          </p:nvSpPr>
          <p:spPr>
            <a:xfrm>
              <a:off x="1367372" y="4753639"/>
              <a:ext cx="3421630" cy="71775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>
                  <a:solidFill>
                    <a:schemeClr val="bg1"/>
                  </a:solidFill>
                  <a:latin typeface="Poppins Medium"/>
                  <a:ea typeface="Lato Semibold"/>
                  <a:cs typeface="Poppins Medium"/>
                </a:rPr>
                <a:t>EXPAND</a:t>
              </a:r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346631-4130-4640-9233-A0CACBEBBD37}"/>
                </a:ext>
              </a:extLst>
            </p:cNvPr>
            <p:cNvSpPr/>
            <p:nvPr/>
          </p:nvSpPr>
          <p:spPr>
            <a:xfrm>
              <a:off x="1523814" y="5552276"/>
              <a:ext cx="3327140" cy="1435505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>
                  <a:solidFill>
                    <a:schemeClr val="bg1"/>
                  </a:solidFill>
                  <a:latin typeface="Calibri"/>
                  <a:ea typeface="Lato Light"/>
                  <a:cs typeface="Lato Light"/>
                </a:rPr>
                <a:t>Growing demand for Eco-Friendly products</a:t>
              </a:r>
              <a:endParaRPr lang="en-US" b="1">
                <a:solidFill>
                  <a:schemeClr val="bg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6" name="Triangle 7">
              <a:extLst>
                <a:ext uri="{FF2B5EF4-FFF2-40B4-BE49-F238E27FC236}">
                  <a16:creationId xmlns:a16="http://schemas.microsoft.com/office/drawing/2014/main" id="{FCCDE857-CB85-3247-B8F9-43B6D8A5C311}"/>
                </a:ext>
              </a:extLst>
            </p:cNvPr>
            <p:cNvSpPr/>
            <p:nvPr/>
          </p:nvSpPr>
          <p:spPr>
            <a:xfrm rot="10800000">
              <a:off x="2733335" y="7177565"/>
              <a:ext cx="448200" cy="38638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17" name="CuadroTexto 395">
              <a:extLst>
                <a:ext uri="{FF2B5EF4-FFF2-40B4-BE49-F238E27FC236}">
                  <a16:creationId xmlns:a16="http://schemas.microsoft.com/office/drawing/2014/main" id="{DE1EB21F-A8A5-3F4C-A50F-873CE94E9C46}"/>
                </a:ext>
              </a:extLst>
            </p:cNvPr>
            <p:cNvSpPr txBox="1"/>
            <p:nvPr/>
          </p:nvSpPr>
          <p:spPr>
            <a:xfrm>
              <a:off x="5461801" y="5063758"/>
              <a:ext cx="3421631" cy="71775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>
                  <a:solidFill>
                    <a:schemeClr val="bg1"/>
                  </a:solidFill>
                  <a:latin typeface="Poppins Medium"/>
                  <a:ea typeface="Lato Semibold"/>
                  <a:cs typeface="Poppins Medium"/>
                </a:rPr>
                <a:t>FOCUS</a:t>
              </a:r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0A987-EBD1-644E-92FA-271D900D97EC}"/>
                </a:ext>
              </a:extLst>
            </p:cNvPr>
            <p:cNvSpPr/>
            <p:nvPr/>
          </p:nvSpPr>
          <p:spPr>
            <a:xfrm>
              <a:off x="5489528" y="5924022"/>
              <a:ext cx="3327141" cy="1435505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>
                  <a:solidFill>
                    <a:schemeClr val="bg1"/>
                  </a:solidFill>
                  <a:latin typeface="Calibri"/>
                  <a:ea typeface="Lato Light"/>
                  <a:cs typeface="Lato Light"/>
                </a:rPr>
                <a:t>Broaden Ethnic and Festive wear options</a:t>
              </a:r>
              <a:endParaRPr lang="en-US" b="1">
                <a:solidFill>
                  <a:schemeClr val="bg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9" name="CuadroTexto 395">
              <a:extLst>
                <a:ext uri="{FF2B5EF4-FFF2-40B4-BE49-F238E27FC236}">
                  <a16:creationId xmlns:a16="http://schemas.microsoft.com/office/drawing/2014/main" id="{7B9BA134-6A95-934E-BDC1-C5BA4A9C9725}"/>
                </a:ext>
              </a:extLst>
            </p:cNvPr>
            <p:cNvSpPr txBox="1"/>
            <p:nvPr/>
          </p:nvSpPr>
          <p:spPr>
            <a:xfrm>
              <a:off x="13226787" y="5159114"/>
              <a:ext cx="3589434" cy="67219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>
                  <a:solidFill>
                    <a:schemeClr val="bg1"/>
                  </a:solidFill>
                  <a:latin typeface="Poppins Medium"/>
                  <a:ea typeface="Lato Semibold"/>
                  <a:cs typeface="Poppins Medium"/>
                </a:rPr>
                <a:t>STRENGTHEN</a:t>
              </a:r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B519356-FD44-E949-8C6D-7EACBBB5A82B}"/>
                </a:ext>
              </a:extLst>
            </p:cNvPr>
            <p:cNvSpPr/>
            <p:nvPr/>
          </p:nvSpPr>
          <p:spPr>
            <a:xfrm>
              <a:off x="13316250" y="5734443"/>
              <a:ext cx="3494944" cy="216027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>
                  <a:solidFill>
                    <a:schemeClr val="bg1"/>
                  </a:solidFill>
                  <a:latin typeface="Calibri"/>
                  <a:ea typeface="Lato Light"/>
                  <a:cs typeface="Lato Light"/>
                </a:rPr>
                <a:t>Increase partnership with influencers, encourage user-generated content</a:t>
              </a:r>
              <a:endParaRPr lang="en-US" b="1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21" name="CuadroTexto 395">
              <a:extLst>
                <a:ext uri="{FF2B5EF4-FFF2-40B4-BE49-F238E27FC236}">
                  <a16:creationId xmlns:a16="http://schemas.microsoft.com/office/drawing/2014/main" id="{D6AADBE4-9C0D-E24A-B853-66308658C074}"/>
                </a:ext>
              </a:extLst>
            </p:cNvPr>
            <p:cNvSpPr txBox="1"/>
            <p:nvPr/>
          </p:nvSpPr>
          <p:spPr>
            <a:xfrm>
              <a:off x="17341837" y="5961985"/>
              <a:ext cx="3421631" cy="67219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>
                  <a:solidFill>
                    <a:schemeClr val="bg1"/>
                  </a:solidFill>
                  <a:latin typeface="Poppins Medium"/>
                  <a:ea typeface="Lato Semibold"/>
                  <a:cs typeface="Poppins Medium"/>
                </a:rPr>
                <a:t>FLEXIBLE</a:t>
              </a:r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B659C35-75B3-9146-AEDD-23FF1764C0D9}"/>
                </a:ext>
              </a:extLst>
            </p:cNvPr>
            <p:cNvSpPr/>
            <p:nvPr/>
          </p:nvSpPr>
          <p:spPr>
            <a:xfrm>
              <a:off x="17431033" y="6743836"/>
              <a:ext cx="3327141" cy="192695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Improve Customer Service, Quality control &amp; Cash back &amp; Flexible finance options.</a:t>
              </a:r>
            </a:p>
          </p:txBody>
        </p:sp>
        <p:sp>
          <p:nvSpPr>
            <p:cNvPr id="23" name="Forma libre 137">
              <a:extLst>
                <a:ext uri="{FF2B5EF4-FFF2-40B4-BE49-F238E27FC236}">
                  <a16:creationId xmlns:a16="http://schemas.microsoft.com/office/drawing/2014/main" id="{66F28133-5170-A44D-8A48-180E71D778D0}"/>
                </a:ext>
              </a:extLst>
            </p:cNvPr>
            <p:cNvSpPr/>
            <p:nvPr/>
          </p:nvSpPr>
          <p:spPr>
            <a:xfrm>
              <a:off x="7282977" y="8374279"/>
              <a:ext cx="38314" cy="2886141"/>
            </a:xfrm>
            <a:custGeom>
              <a:avLst/>
              <a:gdLst>
                <a:gd name="connsiteX0" fmla="*/ 232 w 0"/>
                <a:gd name="connsiteY0" fmla="*/ 89794 h 89792"/>
                <a:gd name="connsiteX1" fmla="*/ 232 w 0"/>
                <a:gd name="connsiteY1" fmla="*/ 232 h 8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89792">
                  <a:moveTo>
                    <a:pt x="232" y="89794"/>
                  </a:moveTo>
                  <a:lnTo>
                    <a:pt x="232" y="232"/>
                  </a:lnTo>
                </a:path>
              </a:pathLst>
            </a:custGeom>
            <a:ln w="63500" cap="rnd">
              <a:solidFill>
                <a:schemeClr val="accent2"/>
              </a:solidFill>
              <a:prstDash val="sysDot"/>
              <a:round/>
              <a:tailEnd type="oval"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MX" sz="900"/>
            </a:p>
          </p:txBody>
        </p:sp>
        <p:sp>
          <p:nvSpPr>
            <p:cNvPr id="24" name="Forma libre 137">
              <a:extLst>
                <a:ext uri="{FF2B5EF4-FFF2-40B4-BE49-F238E27FC236}">
                  <a16:creationId xmlns:a16="http://schemas.microsoft.com/office/drawing/2014/main" id="{FCD8134B-5DA6-D145-B795-AA835A28D1C6}"/>
                </a:ext>
              </a:extLst>
            </p:cNvPr>
            <p:cNvSpPr/>
            <p:nvPr/>
          </p:nvSpPr>
          <p:spPr>
            <a:xfrm>
              <a:off x="15161467" y="8367542"/>
              <a:ext cx="45719" cy="2899096"/>
            </a:xfrm>
            <a:custGeom>
              <a:avLst/>
              <a:gdLst>
                <a:gd name="connsiteX0" fmla="*/ 232 w 0"/>
                <a:gd name="connsiteY0" fmla="*/ 89794 h 89792"/>
                <a:gd name="connsiteX1" fmla="*/ 232 w 0"/>
                <a:gd name="connsiteY1" fmla="*/ 232 h 8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89792">
                  <a:moveTo>
                    <a:pt x="232" y="89794"/>
                  </a:moveTo>
                  <a:lnTo>
                    <a:pt x="232" y="232"/>
                  </a:lnTo>
                </a:path>
              </a:pathLst>
            </a:custGeom>
            <a:ln w="63500" cap="rnd">
              <a:solidFill>
                <a:schemeClr val="accent3"/>
              </a:solidFill>
              <a:prstDash val="sysDot"/>
              <a:round/>
              <a:tailEnd type="oval"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MX" sz="900"/>
            </a:p>
          </p:txBody>
        </p:sp>
        <p:sp>
          <p:nvSpPr>
            <p:cNvPr id="25" name="Forma libre 137">
              <a:extLst>
                <a:ext uri="{FF2B5EF4-FFF2-40B4-BE49-F238E27FC236}">
                  <a16:creationId xmlns:a16="http://schemas.microsoft.com/office/drawing/2014/main" id="{D0F19722-B225-B541-AE04-BD0336515D00}"/>
                </a:ext>
              </a:extLst>
            </p:cNvPr>
            <p:cNvSpPr/>
            <p:nvPr/>
          </p:nvSpPr>
          <p:spPr>
            <a:xfrm flipH="1">
              <a:off x="19167770" y="9310518"/>
              <a:ext cx="45719" cy="1900596"/>
            </a:xfrm>
            <a:custGeom>
              <a:avLst/>
              <a:gdLst>
                <a:gd name="connsiteX0" fmla="*/ 232 w 0"/>
                <a:gd name="connsiteY0" fmla="*/ 89794 h 89792"/>
                <a:gd name="connsiteX1" fmla="*/ 232 w 0"/>
                <a:gd name="connsiteY1" fmla="*/ 232 h 8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89792">
                  <a:moveTo>
                    <a:pt x="232" y="89794"/>
                  </a:moveTo>
                  <a:lnTo>
                    <a:pt x="232" y="232"/>
                  </a:lnTo>
                </a:path>
              </a:pathLst>
            </a:custGeom>
            <a:ln w="63500" cap="rnd">
              <a:solidFill>
                <a:schemeClr val="accent4"/>
              </a:solidFill>
              <a:prstDash val="sysDot"/>
              <a:round/>
              <a:tailEnd type="oval"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MX" sz="900"/>
            </a:p>
          </p:txBody>
        </p:sp>
        <p:sp>
          <p:nvSpPr>
            <p:cNvPr id="26" name="CuadroTexto 395">
              <a:extLst>
                <a:ext uri="{FF2B5EF4-FFF2-40B4-BE49-F238E27FC236}">
                  <a16:creationId xmlns:a16="http://schemas.microsoft.com/office/drawing/2014/main" id="{45914D78-8996-724B-895A-3E46453319FC}"/>
                </a:ext>
              </a:extLst>
            </p:cNvPr>
            <p:cNvSpPr txBox="1"/>
            <p:nvPr/>
          </p:nvSpPr>
          <p:spPr>
            <a:xfrm>
              <a:off x="1216563" y="3800733"/>
              <a:ext cx="3800188" cy="62205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accent1">
                      <a:lumMod val="76000"/>
                    </a:schemeClr>
                  </a:solidFill>
                  <a:latin typeface="Calibri"/>
                  <a:ea typeface="Lato Semibold"/>
                  <a:cs typeface="Poppins Medium"/>
                </a:rPr>
                <a:t>SUSTAINABILITY</a:t>
              </a:r>
              <a:endParaRPr lang="en-US" sz="2000" b="1">
                <a:solidFill>
                  <a:schemeClr val="accent1">
                    <a:lumMod val="76000"/>
                  </a:schemeClr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7" name="CuadroTexto 395">
              <a:extLst>
                <a:ext uri="{FF2B5EF4-FFF2-40B4-BE49-F238E27FC236}">
                  <a16:creationId xmlns:a16="http://schemas.microsoft.com/office/drawing/2014/main" id="{CDC8FED3-8370-9042-8AC3-DABEBC510B91}"/>
                </a:ext>
              </a:extLst>
            </p:cNvPr>
            <p:cNvSpPr txBox="1"/>
            <p:nvPr/>
          </p:nvSpPr>
          <p:spPr>
            <a:xfrm>
              <a:off x="5315079" y="4348274"/>
              <a:ext cx="3695033" cy="62205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accent2">
                      <a:lumMod val="76000"/>
                    </a:schemeClr>
                  </a:solidFill>
                  <a:latin typeface="Calibri"/>
                  <a:ea typeface="Lato Semibold"/>
                  <a:cs typeface="Poppins Medium"/>
                </a:rPr>
                <a:t>PERSONALIZATION</a:t>
              </a:r>
              <a:endParaRPr lang="en-US" sz="2000" b="1">
                <a:solidFill>
                  <a:schemeClr val="accent2">
                    <a:lumMod val="76000"/>
                  </a:schemeClr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8" name="CuadroTexto 395">
              <a:extLst>
                <a:ext uri="{FF2B5EF4-FFF2-40B4-BE49-F238E27FC236}">
                  <a16:creationId xmlns:a16="http://schemas.microsoft.com/office/drawing/2014/main" id="{85D8AE93-1B7F-0148-825A-388E23D5177C}"/>
                </a:ext>
              </a:extLst>
            </p:cNvPr>
            <p:cNvSpPr txBox="1"/>
            <p:nvPr/>
          </p:nvSpPr>
          <p:spPr>
            <a:xfrm>
              <a:off x="13365716" y="4400867"/>
              <a:ext cx="3421630" cy="6220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accent3">
                      <a:lumMod val="76000"/>
                    </a:schemeClr>
                  </a:solidFill>
                  <a:latin typeface="Calibri"/>
                  <a:ea typeface="Lato Semibold"/>
                  <a:cs typeface="Poppins Medium"/>
                </a:rPr>
                <a:t>MARKETING</a:t>
              </a:r>
              <a:endParaRPr lang="en-US" b="1">
                <a:solidFill>
                  <a:schemeClr val="accent3">
                    <a:lumMod val="76000"/>
                  </a:schemeClr>
                </a:solidFill>
                <a:latin typeface="Calibri"/>
              </a:endParaRPr>
            </a:p>
          </p:txBody>
        </p:sp>
        <p:sp>
          <p:nvSpPr>
            <p:cNvPr id="29" name="CuadroTexto 395">
              <a:extLst>
                <a:ext uri="{FF2B5EF4-FFF2-40B4-BE49-F238E27FC236}">
                  <a16:creationId xmlns:a16="http://schemas.microsoft.com/office/drawing/2014/main" id="{1BB81F85-5D23-454B-A4E2-2B91F8F90741}"/>
                </a:ext>
              </a:extLst>
            </p:cNvPr>
            <p:cNvSpPr txBox="1"/>
            <p:nvPr/>
          </p:nvSpPr>
          <p:spPr>
            <a:xfrm>
              <a:off x="17191131" y="4824951"/>
              <a:ext cx="3809676" cy="103069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accent4">
                      <a:lumMod val="76000"/>
                    </a:schemeClr>
                  </a:solidFill>
                  <a:latin typeface="Calibri"/>
                  <a:ea typeface="Lato Semibold"/>
                  <a:cs typeface="Poppins Medium"/>
                </a:rPr>
                <a:t>COUSTOMER-CENTRIC</a:t>
              </a:r>
              <a:endParaRPr lang="en-US">
                <a:solidFill>
                  <a:schemeClr val="accent4">
                    <a:lumMod val="76000"/>
                  </a:schemeClr>
                </a:solidFill>
              </a:endParaRPr>
            </a:p>
          </p:txBody>
        </p:sp>
      </p:grpSp>
      <p:sp>
        <p:nvSpPr>
          <p:cNvPr id="57" name="Forma libre 137">
            <a:extLst>
              <a:ext uri="{FF2B5EF4-FFF2-40B4-BE49-F238E27FC236}">
                <a16:creationId xmlns:a16="http://schemas.microsoft.com/office/drawing/2014/main" id="{11BCC886-1A9B-F349-E148-B158042E8D56}"/>
              </a:ext>
            </a:extLst>
          </p:cNvPr>
          <p:cNvSpPr/>
          <p:nvPr/>
        </p:nvSpPr>
        <p:spPr>
          <a:xfrm flipH="1">
            <a:off x="6055376" y="3619938"/>
            <a:ext cx="21158" cy="2976785"/>
          </a:xfrm>
          <a:custGeom>
            <a:avLst/>
            <a:gdLst>
              <a:gd name="connsiteX0" fmla="*/ 232 w 0"/>
              <a:gd name="connsiteY0" fmla="*/ 89794 h 89792"/>
              <a:gd name="connsiteX1" fmla="*/ 232 w 0"/>
              <a:gd name="connsiteY1" fmla="*/ 232 h 8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9792">
                <a:moveTo>
                  <a:pt x="232" y="89794"/>
                </a:moveTo>
                <a:lnTo>
                  <a:pt x="232" y="232"/>
                </a:lnTo>
              </a:path>
            </a:pathLst>
          </a:custGeom>
          <a:ln w="63500" cap="rnd">
            <a:solidFill>
              <a:srgbClr val="00B0F0"/>
            </a:solidFill>
            <a:prstDash val="sysDot"/>
            <a:round/>
            <a:tailEnd type="oval"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900"/>
          </a:p>
        </p:txBody>
      </p:sp>
      <p:sp>
        <p:nvSpPr>
          <p:cNvPr id="59" name="Triangle 23">
            <a:extLst>
              <a:ext uri="{FF2B5EF4-FFF2-40B4-BE49-F238E27FC236}">
                <a16:creationId xmlns:a16="http://schemas.microsoft.com/office/drawing/2014/main" id="{308A57DF-EA88-D64C-2189-6438FF7CF584}"/>
              </a:ext>
            </a:extLst>
          </p:cNvPr>
          <p:cNvSpPr/>
          <p:nvPr/>
        </p:nvSpPr>
        <p:spPr>
          <a:xfrm rot="10800000">
            <a:off x="5933371" y="3252449"/>
            <a:ext cx="269658" cy="227503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61" name="Rounded Rectangle 4">
            <a:extLst>
              <a:ext uri="{FF2B5EF4-FFF2-40B4-BE49-F238E27FC236}">
                <a16:creationId xmlns:a16="http://schemas.microsoft.com/office/drawing/2014/main" id="{FF393508-FD36-2559-EAB9-AFAF714BA9C9}"/>
              </a:ext>
            </a:extLst>
          </p:cNvPr>
          <p:cNvSpPr/>
          <p:nvPr/>
        </p:nvSpPr>
        <p:spPr>
          <a:xfrm>
            <a:off x="4921257" y="1604708"/>
            <a:ext cx="2259091" cy="1707008"/>
          </a:xfrm>
          <a:prstGeom prst="roundRect">
            <a:avLst>
              <a:gd name="adj" fmla="val 6085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63" name="CuadroTexto 395">
            <a:extLst>
              <a:ext uri="{FF2B5EF4-FFF2-40B4-BE49-F238E27FC236}">
                <a16:creationId xmlns:a16="http://schemas.microsoft.com/office/drawing/2014/main" id="{FB8E7143-DBA1-22E0-1E67-A52B495618DA}"/>
              </a:ext>
            </a:extLst>
          </p:cNvPr>
          <p:cNvSpPr txBox="1"/>
          <p:nvPr/>
        </p:nvSpPr>
        <p:spPr>
          <a:xfrm>
            <a:off x="5031725" y="1204768"/>
            <a:ext cx="205861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rgbClr val="00B0F0"/>
                </a:solidFill>
                <a:latin typeface="Calibri"/>
                <a:ea typeface="Lato Semibold"/>
                <a:cs typeface="Poppins Medium"/>
              </a:rPr>
              <a:t>TECHNOLOGY</a:t>
            </a:r>
            <a:endParaRPr lang="en-US" b="1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65" name="CuadroTexto 395">
            <a:extLst>
              <a:ext uri="{FF2B5EF4-FFF2-40B4-BE49-F238E27FC236}">
                <a16:creationId xmlns:a16="http://schemas.microsoft.com/office/drawing/2014/main" id="{3FAEA225-54E1-4FB8-1FF4-62AD08807E07}"/>
              </a:ext>
            </a:extLst>
          </p:cNvPr>
          <p:cNvSpPr txBox="1"/>
          <p:nvPr/>
        </p:nvSpPr>
        <p:spPr>
          <a:xfrm>
            <a:off x="5009559" y="1734725"/>
            <a:ext cx="206622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solidFill>
                  <a:schemeClr val="bg1"/>
                </a:solidFill>
                <a:latin typeface="Poppins Medium"/>
                <a:ea typeface="Lato Semibold"/>
                <a:cs typeface="Poppins Medium"/>
              </a:rPr>
              <a:t>INVEST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39F9D13-96D7-D48A-E8D8-A694E8E144A3}"/>
              </a:ext>
            </a:extLst>
          </p:cNvPr>
          <p:cNvSpPr/>
          <p:nvPr/>
        </p:nvSpPr>
        <p:spPr>
          <a:xfrm>
            <a:off x="5026202" y="2199961"/>
            <a:ext cx="2009164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  <a:latin typeface="Calibri"/>
                <a:ea typeface="Lato Light"/>
                <a:cs typeface="Lato Light"/>
              </a:rPr>
              <a:t>Rise in AR Try-on, Voice and Visual search</a:t>
            </a:r>
            <a:endParaRPr lang="en-US" b="1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926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Freeform 167"/>
          <p:cNvSpPr>
            <a:spLocks noChangeArrowheads="1"/>
          </p:cNvSpPr>
          <p:nvPr/>
        </p:nvSpPr>
        <p:spPr bwMode="auto">
          <a:xfrm>
            <a:off x="8132062" y="3825784"/>
            <a:ext cx="122088" cy="2599444"/>
          </a:xfrm>
          <a:custGeom>
            <a:avLst/>
            <a:gdLst>
              <a:gd name="T0" fmla="*/ 212 w 213"/>
              <a:gd name="T1" fmla="*/ 4504 h 4505"/>
              <a:gd name="T2" fmla="*/ 0 w 213"/>
              <a:gd name="T3" fmla="*/ 4504 h 4505"/>
              <a:gd name="T4" fmla="*/ 0 w 213"/>
              <a:gd name="T5" fmla="*/ 0 h 4505"/>
              <a:gd name="T6" fmla="*/ 212 w 213"/>
              <a:gd name="T7" fmla="*/ 0 h 4505"/>
              <a:gd name="T8" fmla="*/ 212 w 213"/>
              <a:gd name="T9" fmla="*/ 4504 h 4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3" h="4505">
                <a:moveTo>
                  <a:pt x="212" y="4504"/>
                </a:moveTo>
                <a:lnTo>
                  <a:pt x="0" y="4504"/>
                </a:lnTo>
                <a:lnTo>
                  <a:pt x="0" y="0"/>
                </a:lnTo>
                <a:lnTo>
                  <a:pt x="212" y="0"/>
                </a:lnTo>
                <a:lnTo>
                  <a:pt x="212" y="4504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/>
          </a:p>
        </p:txBody>
      </p:sp>
      <p:sp>
        <p:nvSpPr>
          <p:cNvPr id="301" name="Freeform 168"/>
          <p:cNvSpPr>
            <a:spLocks noChangeArrowheads="1"/>
          </p:cNvSpPr>
          <p:nvPr/>
        </p:nvSpPr>
        <p:spPr bwMode="auto">
          <a:xfrm>
            <a:off x="7435147" y="2536237"/>
            <a:ext cx="1518461" cy="1376026"/>
          </a:xfrm>
          <a:custGeom>
            <a:avLst/>
            <a:gdLst>
              <a:gd name="T0" fmla="*/ 1683 w 2631"/>
              <a:gd name="T1" fmla="*/ 0 h 2384"/>
              <a:gd name="T2" fmla="*/ 947 w 2631"/>
              <a:gd name="T3" fmla="*/ 0 h 2384"/>
              <a:gd name="T4" fmla="*/ 947 w 2631"/>
              <a:gd name="T5" fmla="*/ 0 h 2384"/>
              <a:gd name="T6" fmla="*/ 467 w 2631"/>
              <a:gd name="T7" fmla="*/ 277 h 2384"/>
              <a:gd name="T8" fmla="*/ 100 w 2631"/>
              <a:gd name="T9" fmla="*/ 915 h 2384"/>
              <a:gd name="T10" fmla="*/ 100 w 2631"/>
              <a:gd name="T11" fmla="*/ 915 h 2384"/>
              <a:gd name="T12" fmla="*/ 100 w 2631"/>
              <a:gd name="T13" fmla="*/ 1468 h 2384"/>
              <a:gd name="T14" fmla="*/ 467 w 2631"/>
              <a:gd name="T15" fmla="*/ 2105 h 2384"/>
              <a:gd name="T16" fmla="*/ 467 w 2631"/>
              <a:gd name="T17" fmla="*/ 2105 h 2384"/>
              <a:gd name="T18" fmla="*/ 947 w 2631"/>
              <a:gd name="T19" fmla="*/ 2383 h 2384"/>
              <a:gd name="T20" fmla="*/ 1683 w 2631"/>
              <a:gd name="T21" fmla="*/ 2383 h 2384"/>
              <a:gd name="T22" fmla="*/ 1683 w 2631"/>
              <a:gd name="T23" fmla="*/ 2383 h 2384"/>
              <a:gd name="T24" fmla="*/ 2163 w 2631"/>
              <a:gd name="T25" fmla="*/ 2105 h 2384"/>
              <a:gd name="T26" fmla="*/ 2532 w 2631"/>
              <a:gd name="T27" fmla="*/ 1468 h 2384"/>
              <a:gd name="T28" fmla="*/ 2532 w 2631"/>
              <a:gd name="T29" fmla="*/ 1468 h 2384"/>
              <a:gd name="T30" fmla="*/ 2532 w 2631"/>
              <a:gd name="T31" fmla="*/ 915 h 2384"/>
              <a:gd name="T32" fmla="*/ 2163 w 2631"/>
              <a:gd name="T33" fmla="*/ 277 h 2384"/>
              <a:gd name="T34" fmla="*/ 2163 w 2631"/>
              <a:gd name="T35" fmla="*/ 277 h 2384"/>
              <a:gd name="T36" fmla="*/ 1683 w 2631"/>
              <a:gd name="T37" fmla="*/ 0 h 2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31" h="2384">
                <a:moveTo>
                  <a:pt x="1683" y="0"/>
                </a:moveTo>
                <a:lnTo>
                  <a:pt x="947" y="0"/>
                </a:lnTo>
                <a:lnTo>
                  <a:pt x="947" y="0"/>
                </a:lnTo>
                <a:cubicBezTo>
                  <a:pt x="749" y="0"/>
                  <a:pt x="566" y="106"/>
                  <a:pt x="467" y="277"/>
                </a:cubicBezTo>
                <a:lnTo>
                  <a:pt x="100" y="915"/>
                </a:lnTo>
                <a:lnTo>
                  <a:pt x="100" y="915"/>
                </a:lnTo>
                <a:cubicBezTo>
                  <a:pt x="0" y="1086"/>
                  <a:pt x="0" y="1296"/>
                  <a:pt x="100" y="1468"/>
                </a:cubicBezTo>
                <a:lnTo>
                  <a:pt x="467" y="2105"/>
                </a:lnTo>
                <a:lnTo>
                  <a:pt x="467" y="2105"/>
                </a:lnTo>
                <a:cubicBezTo>
                  <a:pt x="566" y="2277"/>
                  <a:pt x="749" y="2383"/>
                  <a:pt x="947" y="2383"/>
                </a:cubicBezTo>
                <a:lnTo>
                  <a:pt x="1683" y="2383"/>
                </a:lnTo>
                <a:lnTo>
                  <a:pt x="1683" y="2383"/>
                </a:lnTo>
                <a:cubicBezTo>
                  <a:pt x="1881" y="2383"/>
                  <a:pt x="2064" y="2277"/>
                  <a:pt x="2163" y="2105"/>
                </a:cubicBezTo>
                <a:lnTo>
                  <a:pt x="2532" y="1468"/>
                </a:lnTo>
                <a:lnTo>
                  <a:pt x="2532" y="1468"/>
                </a:lnTo>
                <a:cubicBezTo>
                  <a:pt x="2630" y="1296"/>
                  <a:pt x="2630" y="1086"/>
                  <a:pt x="2532" y="915"/>
                </a:cubicBezTo>
                <a:lnTo>
                  <a:pt x="2163" y="277"/>
                </a:lnTo>
                <a:lnTo>
                  <a:pt x="2163" y="277"/>
                </a:lnTo>
                <a:cubicBezTo>
                  <a:pt x="2064" y="106"/>
                  <a:pt x="1881" y="0"/>
                  <a:pt x="1683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/>
          </a:p>
        </p:txBody>
      </p:sp>
      <p:sp>
        <p:nvSpPr>
          <p:cNvPr id="302" name="Freeform 169"/>
          <p:cNvSpPr>
            <a:spLocks noChangeArrowheads="1"/>
          </p:cNvSpPr>
          <p:nvPr/>
        </p:nvSpPr>
        <p:spPr bwMode="auto">
          <a:xfrm>
            <a:off x="8816259" y="1394211"/>
            <a:ext cx="2027160" cy="1816050"/>
          </a:xfrm>
          <a:custGeom>
            <a:avLst/>
            <a:gdLst>
              <a:gd name="T0" fmla="*/ 2344 w 3513"/>
              <a:gd name="T1" fmla="*/ 0 h 3148"/>
              <a:gd name="T2" fmla="*/ 1168 w 3513"/>
              <a:gd name="T3" fmla="*/ 0 h 3148"/>
              <a:gd name="T4" fmla="*/ 1168 w 3513"/>
              <a:gd name="T5" fmla="*/ 0 h 3148"/>
              <a:gd name="T6" fmla="*/ 687 w 3513"/>
              <a:gd name="T7" fmla="*/ 278 h 3148"/>
              <a:gd name="T8" fmla="*/ 99 w 3513"/>
              <a:gd name="T9" fmla="*/ 1296 h 3148"/>
              <a:gd name="T10" fmla="*/ 99 w 3513"/>
              <a:gd name="T11" fmla="*/ 1296 h 3148"/>
              <a:gd name="T12" fmla="*/ 99 w 3513"/>
              <a:gd name="T13" fmla="*/ 1851 h 3148"/>
              <a:gd name="T14" fmla="*/ 687 w 3513"/>
              <a:gd name="T15" fmla="*/ 2871 h 3148"/>
              <a:gd name="T16" fmla="*/ 687 w 3513"/>
              <a:gd name="T17" fmla="*/ 2871 h 3148"/>
              <a:gd name="T18" fmla="*/ 1168 w 3513"/>
              <a:gd name="T19" fmla="*/ 3147 h 3148"/>
              <a:gd name="T20" fmla="*/ 2344 w 3513"/>
              <a:gd name="T21" fmla="*/ 3147 h 3148"/>
              <a:gd name="T22" fmla="*/ 2344 w 3513"/>
              <a:gd name="T23" fmla="*/ 3147 h 3148"/>
              <a:gd name="T24" fmla="*/ 2824 w 3513"/>
              <a:gd name="T25" fmla="*/ 2871 h 3148"/>
              <a:gd name="T26" fmla="*/ 3414 w 3513"/>
              <a:gd name="T27" fmla="*/ 1851 h 3148"/>
              <a:gd name="T28" fmla="*/ 3414 w 3513"/>
              <a:gd name="T29" fmla="*/ 1851 h 3148"/>
              <a:gd name="T30" fmla="*/ 3414 w 3513"/>
              <a:gd name="T31" fmla="*/ 1296 h 3148"/>
              <a:gd name="T32" fmla="*/ 2824 w 3513"/>
              <a:gd name="T33" fmla="*/ 278 h 3148"/>
              <a:gd name="T34" fmla="*/ 2824 w 3513"/>
              <a:gd name="T35" fmla="*/ 278 h 3148"/>
              <a:gd name="T36" fmla="*/ 2344 w 3513"/>
              <a:gd name="T37" fmla="*/ 0 h 3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513" h="3148">
                <a:moveTo>
                  <a:pt x="2344" y="0"/>
                </a:moveTo>
                <a:lnTo>
                  <a:pt x="1168" y="0"/>
                </a:lnTo>
                <a:lnTo>
                  <a:pt x="1168" y="0"/>
                </a:lnTo>
                <a:cubicBezTo>
                  <a:pt x="970" y="0"/>
                  <a:pt x="786" y="106"/>
                  <a:pt x="687" y="278"/>
                </a:cubicBezTo>
                <a:lnTo>
                  <a:pt x="99" y="1296"/>
                </a:lnTo>
                <a:lnTo>
                  <a:pt x="99" y="1296"/>
                </a:lnTo>
                <a:cubicBezTo>
                  <a:pt x="0" y="1468"/>
                  <a:pt x="0" y="1680"/>
                  <a:pt x="99" y="1851"/>
                </a:cubicBezTo>
                <a:lnTo>
                  <a:pt x="687" y="2871"/>
                </a:lnTo>
                <a:lnTo>
                  <a:pt x="687" y="2871"/>
                </a:lnTo>
                <a:cubicBezTo>
                  <a:pt x="786" y="3042"/>
                  <a:pt x="970" y="3147"/>
                  <a:pt x="1168" y="3147"/>
                </a:cubicBezTo>
                <a:lnTo>
                  <a:pt x="2344" y="3147"/>
                </a:lnTo>
                <a:lnTo>
                  <a:pt x="2344" y="3147"/>
                </a:lnTo>
                <a:cubicBezTo>
                  <a:pt x="2542" y="3147"/>
                  <a:pt x="2725" y="3042"/>
                  <a:pt x="2824" y="2871"/>
                </a:cubicBezTo>
                <a:lnTo>
                  <a:pt x="3414" y="1851"/>
                </a:lnTo>
                <a:lnTo>
                  <a:pt x="3414" y="1851"/>
                </a:lnTo>
                <a:cubicBezTo>
                  <a:pt x="3512" y="1680"/>
                  <a:pt x="3512" y="1468"/>
                  <a:pt x="3414" y="1296"/>
                </a:cubicBezTo>
                <a:lnTo>
                  <a:pt x="2824" y="278"/>
                </a:lnTo>
                <a:lnTo>
                  <a:pt x="2824" y="278"/>
                </a:lnTo>
                <a:cubicBezTo>
                  <a:pt x="2725" y="106"/>
                  <a:pt x="2542" y="0"/>
                  <a:pt x="2344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/>
          </a:p>
        </p:txBody>
      </p:sp>
      <p:sp>
        <p:nvSpPr>
          <p:cNvPr id="303" name="Freeform 170"/>
          <p:cNvSpPr>
            <a:spLocks noChangeArrowheads="1"/>
          </p:cNvSpPr>
          <p:nvPr/>
        </p:nvSpPr>
        <p:spPr bwMode="auto">
          <a:xfrm>
            <a:off x="7178254" y="432773"/>
            <a:ext cx="2027160" cy="1816050"/>
          </a:xfrm>
          <a:custGeom>
            <a:avLst/>
            <a:gdLst>
              <a:gd name="T0" fmla="*/ 2345 w 3513"/>
              <a:gd name="T1" fmla="*/ 0 h 3149"/>
              <a:gd name="T2" fmla="*/ 1168 w 3513"/>
              <a:gd name="T3" fmla="*/ 0 h 3149"/>
              <a:gd name="T4" fmla="*/ 1168 w 3513"/>
              <a:gd name="T5" fmla="*/ 0 h 3149"/>
              <a:gd name="T6" fmla="*/ 688 w 3513"/>
              <a:gd name="T7" fmla="*/ 278 h 3149"/>
              <a:gd name="T8" fmla="*/ 99 w 3513"/>
              <a:gd name="T9" fmla="*/ 1297 h 3149"/>
              <a:gd name="T10" fmla="*/ 99 w 3513"/>
              <a:gd name="T11" fmla="*/ 1297 h 3149"/>
              <a:gd name="T12" fmla="*/ 99 w 3513"/>
              <a:gd name="T13" fmla="*/ 1851 h 3149"/>
              <a:gd name="T14" fmla="*/ 688 w 3513"/>
              <a:gd name="T15" fmla="*/ 2870 h 3149"/>
              <a:gd name="T16" fmla="*/ 688 w 3513"/>
              <a:gd name="T17" fmla="*/ 2870 h 3149"/>
              <a:gd name="T18" fmla="*/ 1168 w 3513"/>
              <a:gd name="T19" fmla="*/ 3148 h 3149"/>
              <a:gd name="T20" fmla="*/ 2345 w 3513"/>
              <a:gd name="T21" fmla="*/ 3148 h 3149"/>
              <a:gd name="T22" fmla="*/ 2345 w 3513"/>
              <a:gd name="T23" fmla="*/ 3148 h 3149"/>
              <a:gd name="T24" fmla="*/ 2825 w 3513"/>
              <a:gd name="T25" fmla="*/ 2870 h 3149"/>
              <a:gd name="T26" fmla="*/ 3413 w 3513"/>
              <a:gd name="T27" fmla="*/ 1851 h 3149"/>
              <a:gd name="T28" fmla="*/ 3413 w 3513"/>
              <a:gd name="T29" fmla="*/ 1851 h 3149"/>
              <a:gd name="T30" fmla="*/ 3413 w 3513"/>
              <a:gd name="T31" fmla="*/ 1297 h 3149"/>
              <a:gd name="T32" fmla="*/ 2825 w 3513"/>
              <a:gd name="T33" fmla="*/ 278 h 3149"/>
              <a:gd name="T34" fmla="*/ 2825 w 3513"/>
              <a:gd name="T35" fmla="*/ 278 h 3149"/>
              <a:gd name="T36" fmla="*/ 2345 w 3513"/>
              <a:gd name="T37" fmla="*/ 0 h 3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513" h="3149">
                <a:moveTo>
                  <a:pt x="2345" y="0"/>
                </a:moveTo>
                <a:lnTo>
                  <a:pt x="1168" y="0"/>
                </a:lnTo>
                <a:lnTo>
                  <a:pt x="1168" y="0"/>
                </a:lnTo>
                <a:cubicBezTo>
                  <a:pt x="970" y="0"/>
                  <a:pt x="787" y="106"/>
                  <a:pt x="688" y="278"/>
                </a:cubicBezTo>
                <a:lnTo>
                  <a:pt x="99" y="1297"/>
                </a:lnTo>
                <a:lnTo>
                  <a:pt x="99" y="1297"/>
                </a:lnTo>
                <a:cubicBezTo>
                  <a:pt x="0" y="1468"/>
                  <a:pt x="0" y="1680"/>
                  <a:pt x="99" y="1851"/>
                </a:cubicBezTo>
                <a:lnTo>
                  <a:pt x="688" y="2870"/>
                </a:lnTo>
                <a:lnTo>
                  <a:pt x="688" y="2870"/>
                </a:lnTo>
                <a:cubicBezTo>
                  <a:pt x="787" y="3042"/>
                  <a:pt x="970" y="3148"/>
                  <a:pt x="1168" y="3148"/>
                </a:cubicBezTo>
                <a:lnTo>
                  <a:pt x="2345" y="3148"/>
                </a:lnTo>
                <a:lnTo>
                  <a:pt x="2345" y="3148"/>
                </a:lnTo>
                <a:cubicBezTo>
                  <a:pt x="2543" y="3148"/>
                  <a:pt x="2726" y="3042"/>
                  <a:pt x="2825" y="2870"/>
                </a:cubicBezTo>
                <a:lnTo>
                  <a:pt x="3413" y="1851"/>
                </a:lnTo>
                <a:lnTo>
                  <a:pt x="3413" y="1851"/>
                </a:lnTo>
                <a:cubicBezTo>
                  <a:pt x="3512" y="1680"/>
                  <a:pt x="3512" y="1468"/>
                  <a:pt x="3413" y="1297"/>
                </a:cubicBezTo>
                <a:lnTo>
                  <a:pt x="2825" y="278"/>
                </a:lnTo>
                <a:lnTo>
                  <a:pt x="2825" y="278"/>
                </a:lnTo>
                <a:cubicBezTo>
                  <a:pt x="2726" y="106"/>
                  <a:pt x="2543" y="0"/>
                  <a:pt x="2345" y="0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/>
          </a:p>
        </p:txBody>
      </p:sp>
      <p:sp>
        <p:nvSpPr>
          <p:cNvPr id="304" name="Freeform 171"/>
          <p:cNvSpPr>
            <a:spLocks noChangeArrowheads="1"/>
          </p:cNvSpPr>
          <p:nvPr/>
        </p:nvSpPr>
        <p:spPr bwMode="auto">
          <a:xfrm>
            <a:off x="5545335" y="1394211"/>
            <a:ext cx="2024616" cy="1816050"/>
          </a:xfrm>
          <a:custGeom>
            <a:avLst/>
            <a:gdLst>
              <a:gd name="T0" fmla="*/ 2343 w 3512"/>
              <a:gd name="T1" fmla="*/ 0 h 3148"/>
              <a:gd name="T2" fmla="*/ 1166 w 3512"/>
              <a:gd name="T3" fmla="*/ 0 h 3148"/>
              <a:gd name="T4" fmla="*/ 1166 w 3512"/>
              <a:gd name="T5" fmla="*/ 0 h 3148"/>
              <a:gd name="T6" fmla="*/ 687 w 3512"/>
              <a:gd name="T7" fmla="*/ 278 h 3148"/>
              <a:gd name="T8" fmla="*/ 99 w 3512"/>
              <a:gd name="T9" fmla="*/ 1296 h 3148"/>
              <a:gd name="T10" fmla="*/ 99 w 3512"/>
              <a:gd name="T11" fmla="*/ 1296 h 3148"/>
              <a:gd name="T12" fmla="*/ 99 w 3512"/>
              <a:gd name="T13" fmla="*/ 1851 h 3148"/>
              <a:gd name="T14" fmla="*/ 687 w 3512"/>
              <a:gd name="T15" fmla="*/ 2871 h 3148"/>
              <a:gd name="T16" fmla="*/ 687 w 3512"/>
              <a:gd name="T17" fmla="*/ 2871 h 3148"/>
              <a:gd name="T18" fmla="*/ 1166 w 3512"/>
              <a:gd name="T19" fmla="*/ 3147 h 3148"/>
              <a:gd name="T20" fmla="*/ 2343 w 3512"/>
              <a:gd name="T21" fmla="*/ 3147 h 3148"/>
              <a:gd name="T22" fmla="*/ 2343 w 3512"/>
              <a:gd name="T23" fmla="*/ 3147 h 3148"/>
              <a:gd name="T24" fmla="*/ 2824 w 3512"/>
              <a:gd name="T25" fmla="*/ 2871 h 3148"/>
              <a:gd name="T26" fmla="*/ 3412 w 3512"/>
              <a:gd name="T27" fmla="*/ 1851 h 3148"/>
              <a:gd name="T28" fmla="*/ 3412 w 3512"/>
              <a:gd name="T29" fmla="*/ 1851 h 3148"/>
              <a:gd name="T30" fmla="*/ 3412 w 3512"/>
              <a:gd name="T31" fmla="*/ 1296 h 3148"/>
              <a:gd name="T32" fmla="*/ 2824 w 3512"/>
              <a:gd name="T33" fmla="*/ 278 h 3148"/>
              <a:gd name="T34" fmla="*/ 2824 w 3512"/>
              <a:gd name="T35" fmla="*/ 278 h 3148"/>
              <a:gd name="T36" fmla="*/ 2343 w 3512"/>
              <a:gd name="T37" fmla="*/ 0 h 3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512" h="3148">
                <a:moveTo>
                  <a:pt x="2343" y="0"/>
                </a:moveTo>
                <a:lnTo>
                  <a:pt x="1166" y="0"/>
                </a:lnTo>
                <a:lnTo>
                  <a:pt x="1166" y="0"/>
                </a:lnTo>
                <a:cubicBezTo>
                  <a:pt x="968" y="0"/>
                  <a:pt x="786" y="106"/>
                  <a:pt x="687" y="278"/>
                </a:cubicBezTo>
                <a:lnTo>
                  <a:pt x="99" y="1296"/>
                </a:lnTo>
                <a:lnTo>
                  <a:pt x="99" y="1296"/>
                </a:lnTo>
                <a:cubicBezTo>
                  <a:pt x="0" y="1468"/>
                  <a:pt x="0" y="1680"/>
                  <a:pt x="99" y="1851"/>
                </a:cubicBezTo>
                <a:lnTo>
                  <a:pt x="687" y="2871"/>
                </a:lnTo>
                <a:lnTo>
                  <a:pt x="687" y="2871"/>
                </a:lnTo>
                <a:cubicBezTo>
                  <a:pt x="786" y="3042"/>
                  <a:pt x="968" y="3147"/>
                  <a:pt x="1166" y="3147"/>
                </a:cubicBezTo>
                <a:lnTo>
                  <a:pt x="2343" y="3147"/>
                </a:lnTo>
                <a:lnTo>
                  <a:pt x="2343" y="3147"/>
                </a:lnTo>
                <a:cubicBezTo>
                  <a:pt x="2541" y="3147"/>
                  <a:pt x="2725" y="3042"/>
                  <a:pt x="2824" y="2871"/>
                </a:cubicBezTo>
                <a:lnTo>
                  <a:pt x="3412" y="1851"/>
                </a:lnTo>
                <a:lnTo>
                  <a:pt x="3412" y="1851"/>
                </a:lnTo>
                <a:cubicBezTo>
                  <a:pt x="3511" y="1680"/>
                  <a:pt x="3511" y="1468"/>
                  <a:pt x="3412" y="1296"/>
                </a:cubicBezTo>
                <a:lnTo>
                  <a:pt x="2824" y="278"/>
                </a:lnTo>
                <a:lnTo>
                  <a:pt x="2824" y="278"/>
                </a:lnTo>
                <a:cubicBezTo>
                  <a:pt x="2725" y="106"/>
                  <a:pt x="2541" y="0"/>
                  <a:pt x="2343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/>
          </a:p>
        </p:txBody>
      </p:sp>
      <p:sp>
        <p:nvSpPr>
          <p:cNvPr id="305" name="Freeform 172"/>
          <p:cNvSpPr>
            <a:spLocks noChangeArrowheads="1"/>
          </p:cNvSpPr>
          <p:nvPr/>
        </p:nvSpPr>
        <p:spPr bwMode="auto">
          <a:xfrm>
            <a:off x="5574302" y="3261215"/>
            <a:ext cx="2015345" cy="1816050"/>
          </a:xfrm>
          <a:custGeom>
            <a:avLst/>
            <a:gdLst>
              <a:gd name="T0" fmla="*/ 2344 w 3513"/>
              <a:gd name="T1" fmla="*/ 0 h 3148"/>
              <a:gd name="T2" fmla="*/ 1167 w 3513"/>
              <a:gd name="T3" fmla="*/ 0 h 3148"/>
              <a:gd name="T4" fmla="*/ 1167 w 3513"/>
              <a:gd name="T5" fmla="*/ 0 h 3148"/>
              <a:gd name="T6" fmla="*/ 688 w 3513"/>
              <a:gd name="T7" fmla="*/ 278 h 3148"/>
              <a:gd name="T8" fmla="*/ 99 w 3513"/>
              <a:gd name="T9" fmla="*/ 1296 h 3148"/>
              <a:gd name="T10" fmla="*/ 99 w 3513"/>
              <a:gd name="T11" fmla="*/ 1296 h 3148"/>
              <a:gd name="T12" fmla="*/ 99 w 3513"/>
              <a:gd name="T13" fmla="*/ 1851 h 3148"/>
              <a:gd name="T14" fmla="*/ 688 w 3513"/>
              <a:gd name="T15" fmla="*/ 2871 h 3148"/>
              <a:gd name="T16" fmla="*/ 688 w 3513"/>
              <a:gd name="T17" fmla="*/ 2871 h 3148"/>
              <a:gd name="T18" fmla="*/ 1167 w 3513"/>
              <a:gd name="T19" fmla="*/ 3147 h 3148"/>
              <a:gd name="T20" fmla="*/ 2344 w 3513"/>
              <a:gd name="T21" fmla="*/ 3147 h 3148"/>
              <a:gd name="T22" fmla="*/ 2344 w 3513"/>
              <a:gd name="T23" fmla="*/ 3147 h 3148"/>
              <a:gd name="T24" fmla="*/ 2825 w 3513"/>
              <a:gd name="T25" fmla="*/ 2871 h 3148"/>
              <a:gd name="T26" fmla="*/ 3413 w 3513"/>
              <a:gd name="T27" fmla="*/ 1851 h 3148"/>
              <a:gd name="T28" fmla="*/ 3413 w 3513"/>
              <a:gd name="T29" fmla="*/ 1851 h 3148"/>
              <a:gd name="T30" fmla="*/ 3413 w 3513"/>
              <a:gd name="T31" fmla="*/ 1296 h 3148"/>
              <a:gd name="T32" fmla="*/ 2825 w 3513"/>
              <a:gd name="T33" fmla="*/ 278 h 3148"/>
              <a:gd name="T34" fmla="*/ 2825 w 3513"/>
              <a:gd name="T35" fmla="*/ 278 h 3148"/>
              <a:gd name="T36" fmla="*/ 2344 w 3513"/>
              <a:gd name="T37" fmla="*/ 0 h 3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513" h="3148">
                <a:moveTo>
                  <a:pt x="2344" y="0"/>
                </a:moveTo>
                <a:lnTo>
                  <a:pt x="1167" y="0"/>
                </a:lnTo>
                <a:lnTo>
                  <a:pt x="1167" y="0"/>
                </a:lnTo>
                <a:cubicBezTo>
                  <a:pt x="969" y="0"/>
                  <a:pt x="786" y="106"/>
                  <a:pt x="688" y="278"/>
                </a:cubicBezTo>
                <a:lnTo>
                  <a:pt x="99" y="1296"/>
                </a:lnTo>
                <a:lnTo>
                  <a:pt x="99" y="1296"/>
                </a:lnTo>
                <a:cubicBezTo>
                  <a:pt x="0" y="1468"/>
                  <a:pt x="0" y="1680"/>
                  <a:pt x="99" y="1851"/>
                </a:cubicBezTo>
                <a:lnTo>
                  <a:pt x="688" y="2871"/>
                </a:lnTo>
                <a:lnTo>
                  <a:pt x="688" y="2871"/>
                </a:lnTo>
                <a:cubicBezTo>
                  <a:pt x="786" y="3042"/>
                  <a:pt x="969" y="3147"/>
                  <a:pt x="1167" y="3147"/>
                </a:cubicBezTo>
                <a:lnTo>
                  <a:pt x="2344" y="3147"/>
                </a:lnTo>
                <a:lnTo>
                  <a:pt x="2344" y="3147"/>
                </a:lnTo>
                <a:cubicBezTo>
                  <a:pt x="2542" y="3147"/>
                  <a:pt x="2726" y="3042"/>
                  <a:pt x="2825" y="2871"/>
                </a:cubicBezTo>
                <a:lnTo>
                  <a:pt x="3413" y="1851"/>
                </a:lnTo>
                <a:lnTo>
                  <a:pt x="3413" y="1851"/>
                </a:lnTo>
                <a:cubicBezTo>
                  <a:pt x="3512" y="1680"/>
                  <a:pt x="3512" y="1468"/>
                  <a:pt x="3413" y="1296"/>
                </a:cubicBezTo>
                <a:lnTo>
                  <a:pt x="2825" y="278"/>
                </a:lnTo>
                <a:lnTo>
                  <a:pt x="2825" y="278"/>
                </a:lnTo>
                <a:cubicBezTo>
                  <a:pt x="2726" y="106"/>
                  <a:pt x="2542" y="0"/>
                  <a:pt x="2344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/>
          </a:p>
        </p:txBody>
      </p:sp>
      <p:sp>
        <p:nvSpPr>
          <p:cNvPr id="306" name="Freeform 173"/>
          <p:cNvSpPr>
            <a:spLocks noChangeArrowheads="1"/>
          </p:cNvSpPr>
          <p:nvPr/>
        </p:nvSpPr>
        <p:spPr bwMode="auto">
          <a:xfrm>
            <a:off x="8755216" y="3278935"/>
            <a:ext cx="2027160" cy="1816050"/>
          </a:xfrm>
          <a:custGeom>
            <a:avLst/>
            <a:gdLst>
              <a:gd name="T0" fmla="*/ 2345 w 3514"/>
              <a:gd name="T1" fmla="*/ 0 h 3148"/>
              <a:gd name="T2" fmla="*/ 1169 w 3514"/>
              <a:gd name="T3" fmla="*/ 0 h 3148"/>
              <a:gd name="T4" fmla="*/ 1169 w 3514"/>
              <a:gd name="T5" fmla="*/ 0 h 3148"/>
              <a:gd name="T6" fmla="*/ 688 w 3514"/>
              <a:gd name="T7" fmla="*/ 278 h 3148"/>
              <a:gd name="T8" fmla="*/ 100 w 3514"/>
              <a:gd name="T9" fmla="*/ 1296 h 3148"/>
              <a:gd name="T10" fmla="*/ 100 w 3514"/>
              <a:gd name="T11" fmla="*/ 1296 h 3148"/>
              <a:gd name="T12" fmla="*/ 100 w 3514"/>
              <a:gd name="T13" fmla="*/ 1851 h 3148"/>
              <a:gd name="T14" fmla="*/ 688 w 3514"/>
              <a:gd name="T15" fmla="*/ 2871 h 3148"/>
              <a:gd name="T16" fmla="*/ 688 w 3514"/>
              <a:gd name="T17" fmla="*/ 2871 h 3148"/>
              <a:gd name="T18" fmla="*/ 1169 w 3514"/>
              <a:gd name="T19" fmla="*/ 3147 h 3148"/>
              <a:gd name="T20" fmla="*/ 2345 w 3514"/>
              <a:gd name="T21" fmla="*/ 3147 h 3148"/>
              <a:gd name="T22" fmla="*/ 2345 w 3514"/>
              <a:gd name="T23" fmla="*/ 3147 h 3148"/>
              <a:gd name="T24" fmla="*/ 2826 w 3514"/>
              <a:gd name="T25" fmla="*/ 2871 h 3148"/>
              <a:gd name="T26" fmla="*/ 3414 w 3514"/>
              <a:gd name="T27" fmla="*/ 1851 h 3148"/>
              <a:gd name="T28" fmla="*/ 3414 w 3514"/>
              <a:gd name="T29" fmla="*/ 1851 h 3148"/>
              <a:gd name="T30" fmla="*/ 3414 w 3514"/>
              <a:gd name="T31" fmla="*/ 1296 h 3148"/>
              <a:gd name="T32" fmla="*/ 2826 w 3514"/>
              <a:gd name="T33" fmla="*/ 278 h 3148"/>
              <a:gd name="T34" fmla="*/ 2826 w 3514"/>
              <a:gd name="T35" fmla="*/ 278 h 3148"/>
              <a:gd name="T36" fmla="*/ 2345 w 3514"/>
              <a:gd name="T37" fmla="*/ 0 h 3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514" h="3148">
                <a:moveTo>
                  <a:pt x="2345" y="0"/>
                </a:moveTo>
                <a:lnTo>
                  <a:pt x="1169" y="0"/>
                </a:lnTo>
                <a:lnTo>
                  <a:pt x="1169" y="0"/>
                </a:lnTo>
                <a:cubicBezTo>
                  <a:pt x="970" y="0"/>
                  <a:pt x="787" y="106"/>
                  <a:pt x="688" y="278"/>
                </a:cubicBezTo>
                <a:lnTo>
                  <a:pt x="100" y="1296"/>
                </a:lnTo>
                <a:lnTo>
                  <a:pt x="100" y="1296"/>
                </a:lnTo>
                <a:cubicBezTo>
                  <a:pt x="0" y="1468"/>
                  <a:pt x="0" y="1680"/>
                  <a:pt x="100" y="1851"/>
                </a:cubicBezTo>
                <a:lnTo>
                  <a:pt x="688" y="2871"/>
                </a:lnTo>
                <a:lnTo>
                  <a:pt x="688" y="2871"/>
                </a:lnTo>
                <a:cubicBezTo>
                  <a:pt x="787" y="3042"/>
                  <a:pt x="970" y="3147"/>
                  <a:pt x="1169" y="3147"/>
                </a:cubicBezTo>
                <a:lnTo>
                  <a:pt x="2345" y="3147"/>
                </a:lnTo>
                <a:lnTo>
                  <a:pt x="2345" y="3147"/>
                </a:lnTo>
                <a:cubicBezTo>
                  <a:pt x="2543" y="3147"/>
                  <a:pt x="2727" y="3042"/>
                  <a:pt x="2826" y="2871"/>
                </a:cubicBezTo>
                <a:lnTo>
                  <a:pt x="3414" y="1851"/>
                </a:lnTo>
                <a:lnTo>
                  <a:pt x="3414" y="1851"/>
                </a:lnTo>
                <a:cubicBezTo>
                  <a:pt x="3513" y="1680"/>
                  <a:pt x="3513" y="1468"/>
                  <a:pt x="3414" y="1296"/>
                </a:cubicBezTo>
                <a:lnTo>
                  <a:pt x="2826" y="278"/>
                </a:lnTo>
                <a:lnTo>
                  <a:pt x="2826" y="278"/>
                </a:lnTo>
                <a:cubicBezTo>
                  <a:pt x="2727" y="106"/>
                  <a:pt x="2543" y="0"/>
                  <a:pt x="2345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/>
          </a:p>
        </p:txBody>
      </p:sp>
      <p:sp>
        <p:nvSpPr>
          <p:cNvPr id="309" name="Freeform 176"/>
          <p:cNvSpPr>
            <a:spLocks noChangeArrowheads="1"/>
          </p:cNvSpPr>
          <p:nvPr/>
        </p:nvSpPr>
        <p:spPr bwMode="auto">
          <a:xfrm>
            <a:off x="6280404" y="1544277"/>
            <a:ext cx="551936" cy="465458"/>
          </a:xfrm>
          <a:custGeom>
            <a:avLst/>
            <a:gdLst>
              <a:gd name="T0" fmla="*/ 777 w 955"/>
              <a:gd name="T1" fmla="*/ 746 h 809"/>
              <a:gd name="T2" fmla="*/ 649 w 955"/>
              <a:gd name="T3" fmla="*/ 746 h 809"/>
              <a:gd name="T4" fmla="*/ 649 w 955"/>
              <a:gd name="T5" fmla="*/ 533 h 809"/>
              <a:gd name="T6" fmla="*/ 649 w 955"/>
              <a:gd name="T7" fmla="*/ 533 h 809"/>
              <a:gd name="T8" fmla="*/ 613 w 955"/>
              <a:gd name="T9" fmla="*/ 495 h 809"/>
              <a:gd name="T10" fmla="*/ 340 w 955"/>
              <a:gd name="T11" fmla="*/ 495 h 809"/>
              <a:gd name="T12" fmla="*/ 340 w 955"/>
              <a:gd name="T13" fmla="*/ 495 h 809"/>
              <a:gd name="T14" fmla="*/ 304 w 955"/>
              <a:gd name="T15" fmla="*/ 533 h 809"/>
              <a:gd name="T16" fmla="*/ 304 w 955"/>
              <a:gd name="T17" fmla="*/ 746 h 809"/>
              <a:gd name="T18" fmla="*/ 177 w 955"/>
              <a:gd name="T19" fmla="*/ 746 h 809"/>
              <a:gd name="T20" fmla="*/ 177 w 955"/>
              <a:gd name="T21" fmla="*/ 295 h 809"/>
              <a:gd name="T22" fmla="*/ 477 w 955"/>
              <a:gd name="T23" fmla="*/ 71 h 809"/>
              <a:gd name="T24" fmla="*/ 777 w 955"/>
              <a:gd name="T25" fmla="*/ 295 h 809"/>
              <a:gd name="T26" fmla="*/ 777 w 955"/>
              <a:gd name="T27" fmla="*/ 746 h 809"/>
              <a:gd name="T28" fmla="*/ 587 w 955"/>
              <a:gd name="T29" fmla="*/ 746 h 809"/>
              <a:gd name="T30" fmla="*/ 365 w 955"/>
              <a:gd name="T31" fmla="*/ 746 h 809"/>
              <a:gd name="T32" fmla="*/ 365 w 955"/>
              <a:gd name="T33" fmla="*/ 557 h 809"/>
              <a:gd name="T34" fmla="*/ 587 w 955"/>
              <a:gd name="T35" fmla="*/ 557 h 809"/>
              <a:gd name="T36" fmla="*/ 587 w 955"/>
              <a:gd name="T37" fmla="*/ 746 h 809"/>
              <a:gd name="T38" fmla="*/ 938 w 955"/>
              <a:gd name="T39" fmla="*/ 339 h 809"/>
              <a:gd name="T40" fmla="*/ 495 w 955"/>
              <a:gd name="T41" fmla="*/ 8 h 809"/>
              <a:gd name="T42" fmla="*/ 495 w 955"/>
              <a:gd name="T43" fmla="*/ 8 h 809"/>
              <a:gd name="T44" fmla="*/ 458 w 955"/>
              <a:gd name="T45" fmla="*/ 8 h 809"/>
              <a:gd name="T46" fmla="*/ 15 w 955"/>
              <a:gd name="T47" fmla="*/ 339 h 809"/>
              <a:gd name="T48" fmla="*/ 15 w 955"/>
              <a:gd name="T49" fmla="*/ 339 h 809"/>
              <a:gd name="T50" fmla="*/ 9 w 955"/>
              <a:gd name="T51" fmla="*/ 382 h 809"/>
              <a:gd name="T52" fmla="*/ 9 w 955"/>
              <a:gd name="T53" fmla="*/ 382 h 809"/>
              <a:gd name="T54" fmla="*/ 52 w 955"/>
              <a:gd name="T55" fmla="*/ 388 h 809"/>
              <a:gd name="T56" fmla="*/ 116 w 955"/>
              <a:gd name="T57" fmla="*/ 341 h 809"/>
              <a:gd name="T58" fmla="*/ 116 w 955"/>
              <a:gd name="T59" fmla="*/ 765 h 809"/>
              <a:gd name="T60" fmla="*/ 116 w 955"/>
              <a:gd name="T61" fmla="*/ 765 h 809"/>
              <a:gd name="T62" fmla="*/ 159 w 955"/>
              <a:gd name="T63" fmla="*/ 808 h 809"/>
              <a:gd name="T64" fmla="*/ 340 w 955"/>
              <a:gd name="T65" fmla="*/ 808 h 809"/>
              <a:gd name="T66" fmla="*/ 613 w 955"/>
              <a:gd name="T67" fmla="*/ 808 h 809"/>
              <a:gd name="T68" fmla="*/ 795 w 955"/>
              <a:gd name="T69" fmla="*/ 808 h 809"/>
              <a:gd name="T70" fmla="*/ 795 w 955"/>
              <a:gd name="T71" fmla="*/ 808 h 809"/>
              <a:gd name="T72" fmla="*/ 838 w 955"/>
              <a:gd name="T73" fmla="*/ 765 h 809"/>
              <a:gd name="T74" fmla="*/ 838 w 955"/>
              <a:gd name="T75" fmla="*/ 341 h 809"/>
              <a:gd name="T76" fmla="*/ 901 w 955"/>
              <a:gd name="T77" fmla="*/ 388 h 809"/>
              <a:gd name="T78" fmla="*/ 901 w 955"/>
              <a:gd name="T79" fmla="*/ 388 h 809"/>
              <a:gd name="T80" fmla="*/ 919 w 955"/>
              <a:gd name="T81" fmla="*/ 394 h 809"/>
              <a:gd name="T82" fmla="*/ 919 w 955"/>
              <a:gd name="T83" fmla="*/ 394 h 809"/>
              <a:gd name="T84" fmla="*/ 944 w 955"/>
              <a:gd name="T85" fmla="*/ 382 h 809"/>
              <a:gd name="T86" fmla="*/ 944 w 955"/>
              <a:gd name="T87" fmla="*/ 382 h 809"/>
              <a:gd name="T88" fmla="*/ 938 w 955"/>
              <a:gd name="T89" fmla="*/ 339 h 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55" h="809">
                <a:moveTo>
                  <a:pt x="777" y="746"/>
                </a:moveTo>
                <a:lnTo>
                  <a:pt x="649" y="746"/>
                </a:lnTo>
                <a:lnTo>
                  <a:pt x="649" y="533"/>
                </a:lnTo>
                <a:lnTo>
                  <a:pt x="649" y="533"/>
                </a:lnTo>
                <a:cubicBezTo>
                  <a:pt x="649" y="513"/>
                  <a:pt x="632" y="495"/>
                  <a:pt x="613" y="495"/>
                </a:cubicBezTo>
                <a:lnTo>
                  <a:pt x="340" y="495"/>
                </a:lnTo>
                <a:lnTo>
                  <a:pt x="340" y="495"/>
                </a:lnTo>
                <a:cubicBezTo>
                  <a:pt x="320" y="495"/>
                  <a:pt x="304" y="513"/>
                  <a:pt x="304" y="533"/>
                </a:cubicBezTo>
                <a:lnTo>
                  <a:pt x="304" y="746"/>
                </a:lnTo>
                <a:lnTo>
                  <a:pt x="177" y="746"/>
                </a:lnTo>
                <a:lnTo>
                  <a:pt x="177" y="295"/>
                </a:lnTo>
                <a:lnTo>
                  <a:pt x="477" y="71"/>
                </a:lnTo>
                <a:lnTo>
                  <a:pt x="777" y="295"/>
                </a:lnTo>
                <a:lnTo>
                  <a:pt x="777" y="746"/>
                </a:lnTo>
                <a:close/>
                <a:moveTo>
                  <a:pt x="587" y="746"/>
                </a:moveTo>
                <a:lnTo>
                  <a:pt x="365" y="746"/>
                </a:lnTo>
                <a:lnTo>
                  <a:pt x="365" y="557"/>
                </a:lnTo>
                <a:lnTo>
                  <a:pt x="587" y="557"/>
                </a:lnTo>
                <a:lnTo>
                  <a:pt x="587" y="746"/>
                </a:lnTo>
                <a:close/>
                <a:moveTo>
                  <a:pt x="938" y="339"/>
                </a:moveTo>
                <a:lnTo>
                  <a:pt x="495" y="8"/>
                </a:lnTo>
                <a:lnTo>
                  <a:pt x="495" y="8"/>
                </a:lnTo>
                <a:cubicBezTo>
                  <a:pt x="484" y="0"/>
                  <a:pt x="469" y="0"/>
                  <a:pt x="458" y="8"/>
                </a:cubicBezTo>
                <a:lnTo>
                  <a:pt x="15" y="339"/>
                </a:lnTo>
                <a:lnTo>
                  <a:pt x="15" y="339"/>
                </a:lnTo>
                <a:cubicBezTo>
                  <a:pt x="2" y="349"/>
                  <a:pt x="0" y="368"/>
                  <a:pt x="9" y="382"/>
                </a:cubicBezTo>
                <a:lnTo>
                  <a:pt x="9" y="382"/>
                </a:lnTo>
                <a:cubicBezTo>
                  <a:pt x="20" y="395"/>
                  <a:pt x="39" y="398"/>
                  <a:pt x="52" y="388"/>
                </a:cubicBezTo>
                <a:lnTo>
                  <a:pt x="116" y="341"/>
                </a:lnTo>
                <a:lnTo>
                  <a:pt x="116" y="765"/>
                </a:lnTo>
                <a:lnTo>
                  <a:pt x="116" y="765"/>
                </a:lnTo>
                <a:cubicBezTo>
                  <a:pt x="116" y="788"/>
                  <a:pt x="135" y="808"/>
                  <a:pt x="159" y="808"/>
                </a:cubicBezTo>
                <a:lnTo>
                  <a:pt x="340" y="808"/>
                </a:lnTo>
                <a:lnTo>
                  <a:pt x="613" y="808"/>
                </a:lnTo>
                <a:lnTo>
                  <a:pt x="795" y="808"/>
                </a:lnTo>
                <a:lnTo>
                  <a:pt x="795" y="808"/>
                </a:lnTo>
                <a:cubicBezTo>
                  <a:pt x="819" y="808"/>
                  <a:pt x="838" y="788"/>
                  <a:pt x="838" y="765"/>
                </a:cubicBezTo>
                <a:lnTo>
                  <a:pt x="838" y="341"/>
                </a:lnTo>
                <a:lnTo>
                  <a:pt x="901" y="388"/>
                </a:lnTo>
                <a:lnTo>
                  <a:pt x="901" y="388"/>
                </a:lnTo>
                <a:cubicBezTo>
                  <a:pt x="907" y="392"/>
                  <a:pt x="913" y="394"/>
                  <a:pt x="919" y="394"/>
                </a:cubicBezTo>
                <a:lnTo>
                  <a:pt x="919" y="394"/>
                </a:lnTo>
                <a:cubicBezTo>
                  <a:pt x="929" y="394"/>
                  <a:pt x="938" y="390"/>
                  <a:pt x="944" y="382"/>
                </a:cubicBezTo>
                <a:lnTo>
                  <a:pt x="944" y="382"/>
                </a:lnTo>
                <a:cubicBezTo>
                  <a:pt x="954" y="368"/>
                  <a:pt x="952" y="349"/>
                  <a:pt x="938" y="3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/>
          </a:p>
        </p:txBody>
      </p:sp>
      <p:sp>
        <p:nvSpPr>
          <p:cNvPr id="310" name="Freeform 177"/>
          <p:cNvSpPr>
            <a:spLocks noChangeArrowheads="1"/>
          </p:cNvSpPr>
          <p:nvPr/>
        </p:nvSpPr>
        <p:spPr bwMode="auto">
          <a:xfrm>
            <a:off x="7966735" y="605730"/>
            <a:ext cx="521416" cy="518872"/>
          </a:xfrm>
          <a:custGeom>
            <a:avLst/>
            <a:gdLst>
              <a:gd name="T0" fmla="*/ 313 w 905"/>
              <a:gd name="T1" fmla="*/ 347 h 898"/>
              <a:gd name="T2" fmla="*/ 686 w 905"/>
              <a:gd name="T3" fmla="*/ 597 h 898"/>
              <a:gd name="T4" fmla="*/ 197 w 905"/>
              <a:gd name="T5" fmla="*/ 61 h 898"/>
              <a:gd name="T6" fmla="*/ 158 w 905"/>
              <a:gd name="T7" fmla="*/ 66 h 898"/>
              <a:gd name="T8" fmla="*/ 76 w 905"/>
              <a:gd name="T9" fmla="*/ 136 h 898"/>
              <a:gd name="T10" fmla="*/ 120 w 905"/>
              <a:gd name="T11" fmla="*/ 337 h 898"/>
              <a:gd name="T12" fmla="*/ 165 w 905"/>
              <a:gd name="T13" fmla="*/ 399 h 898"/>
              <a:gd name="T14" fmla="*/ 278 w 905"/>
              <a:gd name="T15" fmla="*/ 539 h 898"/>
              <a:gd name="T16" fmla="*/ 449 w 905"/>
              <a:gd name="T17" fmla="*/ 699 h 898"/>
              <a:gd name="T18" fmla="*/ 507 w 905"/>
              <a:gd name="T19" fmla="*/ 747 h 898"/>
              <a:gd name="T20" fmla="*/ 720 w 905"/>
              <a:gd name="T21" fmla="*/ 838 h 898"/>
              <a:gd name="T22" fmla="*/ 816 w 905"/>
              <a:gd name="T23" fmla="*/ 790 h 898"/>
              <a:gd name="T24" fmla="*/ 840 w 905"/>
              <a:gd name="T25" fmla="*/ 698 h 898"/>
              <a:gd name="T26" fmla="*/ 769 w 905"/>
              <a:gd name="T27" fmla="*/ 642 h 898"/>
              <a:gd name="T28" fmla="*/ 686 w 905"/>
              <a:gd name="T29" fmla="*/ 597 h 898"/>
              <a:gd name="T30" fmla="*/ 641 w 905"/>
              <a:gd name="T31" fmla="*/ 617 h 898"/>
              <a:gd name="T32" fmla="*/ 548 w 905"/>
              <a:gd name="T33" fmla="*/ 649 h 898"/>
              <a:gd name="T34" fmla="*/ 434 w 905"/>
              <a:gd name="T35" fmla="*/ 575 h 898"/>
              <a:gd name="T36" fmla="*/ 307 w 905"/>
              <a:gd name="T37" fmla="*/ 444 h 898"/>
              <a:gd name="T38" fmla="*/ 257 w 905"/>
              <a:gd name="T39" fmla="*/ 339 h 898"/>
              <a:gd name="T40" fmla="*/ 286 w 905"/>
              <a:gd name="T41" fmla="*/ 272 h 898"/>
              <a:gd name="T42" fmla="*/ 307 w 905"/>
              <a:gd name="T43" fmla="*/ 226 h 898"/>
              <a:gd name="T44" fmla="*/ 210 w 905"/>
              <a:gd name="T45" fmla="*/ 62 h 898"/>
              <a:gd name="T46" fmla="*/ 197 w 905"/>
              <a:gd name="T47" fmla="*/ 61 h 898"/>
              <a:gd name="T48" fmla="*/ 708 w 905"/>
              <a:gd name="T49" fmla="*/ 897 h 898"/>
              <a:gd name="T50" fmla="*/ 574 w 905"/>
              <a:gd name="T51" fmla="*/ 860 h 898"/>
              <a:gd name="T52" fmla="*/ 471 w 905"/>
              <a:gd name="T53" fmla="*/ 791 h 898"/>
              <a:gd name="T54" fmla="*/ 412 w 905"/>
              <a:gd name="T55" fmla="*/ 744 h 898"/>
              <a:gd name="T56" fmla="*/ 235 w 905"/>
              <a:gd name="T57" fmla="*/ 578 h 898"/>
              <a:gd name="T58" fmla="*/ 118 w 905"/>
              <a:gd name="T59" fmla="*/ 432 h 898"/>
              <a:gd name="T60" fmla="*/ 67 w 905"/>
              <a:gd name="T61" fmla="*/ 361 h 898"/>
              <a:gd name="T62" fmla="*/ 8 w 905"/>
              <a:gd name="T63" fmla="*/ 232 h 898"/>
              <a:gd name="T64" fmla="*/ 26 w 905"/>
              <a:gd name="T65" fmla="*/ 107 h 898"/>
              <a:gd name="T66" fmla="*/ 141 w 905"/>
              <a:gd name="T67" fmla="*/ 12 h 898"/>
              <a:gd name="T68" fmla="*/ 226 w 905"/>
              <a:gd name="T69" fmla="*/ 6 h 898"/>
              <a:gd name="T70" fmla="*/ 250 w 905"/>
              <a:gd name="T71" fmla="*/ 21 h 898"/>
              <a:gd name="T72" fmla="*/ 311 w 905"/>
              <a:gd name="T73" fmla="*/ 105 h 898"/>
              <a:gd name="T74" fmla="*/ 365 w 905"/>
              <a:gd name="T75" fmla="*/ 223 h 898"/>
              <a:gd name="T76" fmla="*/ 336 w 905"/>
              <a:gd name="T77" fmla="*/ 301 h 898"/>
              <a:gd name="T78" fmla="*/ 313 w 905"/>
              <a:gd name="T79" fmla="*/ 347 h 898"/>
              <a:gd name="T80" fmla="*/ 343 w 905"/>
              <a:gd name="T81" fmla="*/ 397 h 898"/>
              <a:gd name="T82" fmla="*/ 418 w 905"/>
              <a:gd name="T83" fmla="*/ 482 h 898"/>
              <a:gd name="T84" fmla="*/ 553 w 905"/>
              <a:gd name="T85" fmla="*/ 592 h 898"/>
              <a:gd name="T86" fmla="*/ 614 w 905"/>
              <a:gd name="T87" fmla="*/ 567 h 898"/>
              <a:gd name="T88" fmla="*/ 690 w 905"/>
              <a:gd name="T89" fmla="*/ 539 h 898"/>
              <a:gd name="T90" fmla="*/ 803 w 905"/>
              <a:gd name="T91" fmla="*/ 596 h 898"/>
              <a:gd name="T92" fmla="*/ 882 w 905"/>
              <a:gd name="T93" fmla="*/ 659 h 898"/>
              <a:gd name="T94" fmla="*/ 896 w 905"/>
              <a:gd name="T95" fmla="*/ 684 h 898"/>
              <a:gd name="T96" fmla="*/ 862 w 905"/>
              <a:gd name="T97" fmla="*/ 826 h 898"/>
              <a:gd name="T98" fmla="*/ 725 w 905"/>
              <a:gd name="T99" fmla="*/ 896 h 898"/>
              <a:gd name="T100" fmla="*/ 708 w 905"/>
              <a:gd name="T101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5" h="898">
                <a:moveTo>
                  <a:pt x="313" y="347"/>
                </a:moveTo>
                <a:lnTo>
                  <a:pt x="313" y="347"/>
                </a:lnTo>
                <a:close/>
                <a:moveTo>
                  <a:pt x="686" y="597"/>
                </a:moveTo>
                <a:lnTo>
                  <a:pt x="686" y="597"/>
                </a:lnTo>
                <a:close/>
                <a:moveTo>
                  <a:pt x="197" y="61"/>
                </a:moveTo>
                <a:lnTo>
                  <a:pt x="197" y="61"/>
                </a:lnTo>
                <a:cubicBezTo>
                  <a:pt x="186" y="61"/>
                  <a:pt x="172" y="62"/>
                  <a:pt x="158" y="66"/>
                </a:cubicBezTo>
                <a:lnTo>
                  <a:pt x="158" y="66"/>
                </a:lnTo>
                <a:cubicBezTo>
                  <a:pt x="124" y="76"/>
                  <a:pt x="96" y="99"/>
                  <a:pt x="76" y="136"/>
                </a:cubicBezTo>
                <a:lnTo>
                  <a:pt x="76" y="136"/>
                </a:lnTo>
                <a:cubicBezTo>
                  <a:pt x="49" y="184"/>
                  <a:pt x="63" y="259"/>
                  <a:pt x="113" y="327"/>
                </a:cubicBezTo>
                <a:lnTo>
                  <a:pt x="120" y="337"/>
                </a:lnTo>
                <a:lnTo>
                  <a:pt x="120" y="337"/>
                </a:lnTo>
                <a:cubicBezTo>
                  <a:pt x="135" y="357"/>
                  <a:pt x="150" y="378"/>
                  <a:pt x="165" y="399"/>
                </a:cubicBezTo>
                <a:lnTo>
                  <a:pt x="165" y="399"/>
                </a:lnTo>
                <a:cubicBezTo>
                  <a:pt x="200" y="448"/>
                  <a:pt x="237" y="495"/>
                  <a:pt x="278" y="539"/>
                </a:cubicBezTo>
                <a:lnTo>
                  <a:pt x="278" y="539"/>
                </a:lnTo>
                <a:cubicBezTo>
                  <a:pt x="330" y="597"/>
                  <a:pt x="388" y="651"/>
                  <a:pt x="449" y="699"/>
                </a:cubicBezTo>
                <a:lnTo>
                  <a:pt x="449" y="699"/>
                </a:lnTo>
                <a:cubicBezTo>
                  <a:pt x="472" y="717"/>
                  <a:pt x="490" y="732"/>
                  <a:pt x="507" y="747"/>
                </a:cubicBezTo>
                <a:lnTo>
                  <a:pt x="507" y="747"/>
                </a:lnTo>
                <a:cubicBezTo>
                  <a:pt x="544" y="777"/>
                  <a:pt x="637" y="846"/>
                  <a:pt x="720" y="838"/>
                </a:cubicBezTo>
                <a:lnTo>
                  <a:pt x="720" y="838"/>
                </a:lnTo>
                <a:cubicBezTo>
                  <a:pt x="759" y="835"/>
                  <a:pt x="795" y="817"/>
                  <a:pt x="816" y="790"/>
                </a:cubicBezTo>
                <a:lnTo>
                  <a:pt x="816" y="790"/>
                </a:lnTo>
                <a:cubicBezTo>
                  <a:pt x="836" y="766"/>
                  <a:pt x="844" y="735"/>
                  <a:pt x="840" y="698"/>
                </a:cubicBezTo>
                <a:lnTo>
                  <a:pt x="840" y="698"/>
                </a:lnTo>
                <a:cubicBezTo>
                  <a:pt x="827" y="687"/>
                  <a:pt x="799" y="664"/>
                  <a:pt x="769" y="642"/>
                </a:cubicBezTo>
                <a:lnTo>
                  <a:pt x="769" y="642"/>
                </a:lnTo>
                <a:cubicBezTo>
                  <a:pt x="714" y="602"/>
                  <a:pt x="691" y="597"/>
                  <a:pt x="686" y="597"/>
                </a:cubicBezTo>
                <a:lnTo>
                  <a:pt x="686" y="597"/>
                </a:lnTo>
                <a:cubicBezTo>
                  <a:pt x="678" y="597"/>
                  <a:pt x="655" y="610"/>
                  <a:pt x="641" y="617"/>
                </a:cubicBezTo>
                <a:lnTo>
                  <a:pt x="641" y="617"/>
                </a:lnTo>
                <a:cubicBezTo>
                  <a:pt x="610" y="634"/>
                  <a:pt x="577" y="651"/>
                  <a:pt x="548" y="649"/>
                </a:cubicBezTo>
                <a:lnTo>
                  <a:pt x="548" y="649"/>
                </a:lnTo>
                <a:cubicBezTo>
                  <a:pt x="539" y="648"/>
                  <a:pt x="514" y="646"/>
                  <a:pt x="434" y="575"/>
                </a:cubicBezTo>
                <a:lnTo>
                  <a:pt x="434" y="575"/>
                </a:lnTo>
                <a:cubicBezTo>
                  <a:pt x="386" y="534"/>
                  <a:pt x="339" y="485"/>
                  <a:pt x="307" y="444"/>
                </a:cubicBezTo>
                <a:lnTo>
                  <a:pt x="307" y="444"/>
                </a:lnTo>
                <a:cubicBezTo>
                  <a:pt x="281" y="412"/>
                  <a:pt x="252" y="372"/>
                  <a:pt x="257" y="339"/>
                </a:cubicBezTo>
                <a:lnTo>
                  <a:pt x="257" y="339"/>
                </a:lnTo>
                <a:cubicBezTo>
                  <a:pt x="260" y="317"/>
                  <a:pt x="273" y="294"/>
                  <a:pt x="286" y="272"/>
                </a:cubicBezTo>
                <a:lnTo>
                  <a:pt x="286" y="272"/>
                </a:lnTo>
                <a:cubicBezTo>
                  <a:pt x="295" y="257"/>
                  <a:pt x="308" y="235"/>
                  <a:pt x="307" y="226"/>
                </a:cubicBezTo>
                <a:lnTo>
                  <a:pt x="307" y="226"/>
                </a:lnTo>
                <a:cubicBezTo>
                  <a:pt x="306" y="202"/>
                  <a:pt x="265" y="133"/>
                  <a:pt x="210" y="62"/>
                </a:cubicBezTo>
                <a:lnTo>
                  <a:pt x="210" y="62"/>
                </a:lnTo>
                <a:cubicBezTo>
                  <a:pt x="206" y="61"/>
                  <a:pt x="202" y="61"/>
                  <a:pt x="197" y="61"/>
                </a:cubicBezTo>
                <a:lnTo>
                  <a:pt x="708" y="897"/>
                </a:lnTo>
                <a:lnTo>
                  <a:pt x="708" y="897"/>
                </a:lnTo>
                <a:cubicBezTo>
                  <a:pt x="667" y="897"/>
                  <a:pt x="622" y="884"/>
                  <a:pt x="574" y="860"/>
                </a:cubicBezTo>
                <a:lnTo>
                  <a:pt x="574" y="860"/>
                </a:lnTo>
                <a:cubicBezTo>
                  <a:pt x="531" y="837"/>
                  <a:pt x="494" y="810"/>
                  <a:pt x="471" y="791"/>
                </a:cubicBezTo>
                <a:lnTo>
                  <a:pt x="471" y="791"/>
                </a:lnTo>
                <a:cubicBezTo>
                  <a:pt x="454" y="777"/>
                  <a:pt x="436" y="762"/>
                  <a:pt x="412" y="744"/>
                </a:cubicBezTo>
                <a:lnTo>
                  <a:pt x="412" y="744"/>
                </a:lnTo>
                <a:cubicBezTo>
                  <a:pt x="349" y="693"/>
                  <a:pt x="289" y="638"/>
                  <a:pt x="235" y="578"/>
                </a:cubicBezTo>
                <a:lnTo>
                  <a:pt x="235" y="578"/>
                </a:lnTo>
                <a:cubicBezTo>
                  <a:pt x="193" y="532"/>
                  <a:pt x="154" y="483"/>
                  <a:pt x="118" y="432"/>
                </a:cubicBezTo>
                <a:lnTo>
                  <a:pt x="118" y="432"/>
                </a:lnTo>
                <a:cubicBezTo>
                  <a:pt x="104" y="411"/>
                  <a:pt x="89" y="391"/>
                  <a:pt x="74" y="371"/>
                </a:cubicBezTo>
                <a:lnTo>
                  <a:pt x="67" y="361"/>
                </a:lnTo>
                <a:lnTo>
                  <a:pt x="67" y="361"/>
                </a:lnTo>
                <a:cubicBezTo>
                  <a:pt x="37" y="320"/>
                  <a:pt x="16" y="276"/>
                  <a:pt x="8" y="232"/>
                </a:cubicBezTo>
                <a:lnTo>
                  <a:pt x="8" y="232"/>
                </a:lnTo>
                <a:cubicBezTo>
                  <a:pt x="0" y="185"/>
                  <a:pt x="7" y="142"/>
                  <a:pt x="26" y="107"/>
                </a:cubicBezTo>
                <a:lnTo>
                  <a:pt x="26" y="107"/>
                </a:lnTo>
                <a:cubicBezTo>
                  <a:pt x="54" y="59"/>
                  <a:pt x="93" y="25"/>
                  <a:pt x="141" y="12"/>
                </a:cubicBezTo>
                <a:lnTo>
                  <a:pt x="141" y="12"/>
                </a:lnTo>
                <a:cubicBezTo>
                  <a:pt x="180" y="0"/>
                  <a:pt x="213" y="4"/>
                  <a:pt x="226" y="6"/>
                </a:cubicBezTo>
                <a:lnTo>
                  <a:pt x="226" y="6"/>
                </a:lnTo>
                <a:cubicBezTo>
                  <a:pt x="235" y="7"/>
                  <a:pt x="244" y="13"/>
                  <a:pt x="250" y="21"/>
                </a:cubicBezTo>
                <a:lnTo>
                  <a:pt x="250" y="21"/>
                </a:lnTo>
                <a:cubicBezTo>
                  <a:pt x="258" y="30"/>
                  <a:pt x="285" y="66"/>
                  <a:pt x="311" y="105"/>
                </a:cubicBezTo>
                <a:lnTo>
                  <a:pt x="311" y="105"/>
                </a:lnTo>
                <a:cubicBezTo>
                  <a:pt x="357" y="175"/>
                  <a:pt x="364" y="206"/>
                  <a:pt x="365" y="223"/>
                </a:cubicBezTo>
                <a:lnTo>
                  <a:pt x="365" y="223"/>
                </a:lnTo>
                <a:cubicBezTo>
                  <a:pt x="366" y="249"/>
                  <a:pt x="351" y="276"/>
                  <a:pt x="336" y="301"/>
                </a:cubicBezTo>
                <a:lnTo>
                  <a:pt x="336" y="301"/>
                </a:lnTo>
                <a:cubicBezTo>
                  <a:pt x="326" y="317"/>
                  <a:pt x="315" y="335"/>
                  <a:pt x="313" y="347"/>
                </a:cubicBezTo>
                <a:lnTo>
                  <a:pt x="313" y="347"/>
                </a:lnTo>
                <a:cubicBezTo>
                  <a:pt x="313" y="348"/>
                  <a:pt x="317" y="363"/>
                  <a:pt x="343" y="397"/>
                </a:cubicBezTo>
                <a:lnTo>
                  <a:pt x="343" y="397"/>
                </a:lnTo>
                <a:cubicBezTo>
                  <a:pt x="361" y="422"/>
                  <a:pt x="388" y="451"/>
                  <a:pt x="418" y="482"/>
                </a:cubicBezTo>
                <a:lnTo>
                  <a:pt x="418" y="482"/>
                </a:lnTo>
                <a:cubicBezTo>
                  <a:pt x="483" y="547"/>
                  <a:pt x="538" y="588"/>
                  <a:pt x="553" y="592"/>
                </a:cubicBezTo>
                <a:lnTo>
                  <a:pt x="553" y="592"/>
                </a:lnTo>
                <a:cubicBezTo>
                  <a:pt x="566" y="592"/>
                  <a:pt x="594" y="576"/>
                  <a:pt x="614" y="567"/>
                </a:cubicBezTo>
                <a:lnTo>
                  <a:pt x="614" y="567"/>
                </a:lnTo>
                <a:cubicBezTo>
                  <a:pt x="642" y="552"/>
                  <a:pt x="667" y="538"/>
                  <a:pt x="690" y="539"/>
                </a:cubicBezTo>
                <a:lnTo>
                  <a:pt x="690" y="539"/>
                </a:lnTo>
                <a:cubicBezTo>
                  <a:pt x="725" y="542"/>
                  <a:pt x="771" y="572"/>
                  <a:pt x="803" y="596"/>
                </a:cubicBezTo>
                <a:lnTo>
                  <a:pt x="803" y="596"/>
                </a:lnTo>
                <a:cubicBezTo>
                  <a:pt x="839" y="621"/>
                  <a:pt x="871" y="648"/>
                  <a:pt x="882" y="659"/>
                </a:cubicBezTo>
                <a:lnTo>
                  <a:pt x="882" y="659"/>
                </a:lnTo>
                <a:cubicBezTo>
                  <a:pt x="890" y="665"/>
                  <a:pt x="894" y="674"/>
                  <a:pt x="896" y="684"/>
                </a:cubicBezTo>
                <a:lnTo>
                  <a:pt x="896" y="684"/>
                </a:lnTo>
                <a:cubicBezTo>
                  <a:pt x="904" y="739"/>
                  <a:pt x="892" y="788"/>
                  <a:pt x="862" y="826"/>
                </a:cubicBezTo>
                <a:lnTo>
                  <a:pt x="862" y="826"/>
                </a:lnTo>
                <a:cubicBezTo>
                  <a:pt x="830" y="865"/>
                  <a:pt x="780" y="891"/>
                  <a:pt x="725" y="896"/>
                </a:cubicBezTo>
                <a:lnTo>
                  <a:pt x="725" y="896"/>
                </a:lnTo>
                <a:cubicBezTo>
                  <a:pt x="720" y="897"/>
                  <a:pt x="714" y="897"/>
                  <a:pt x="708" y="897"/>
                </a:cubicBezTo>
                <a:lnTo>
                  <a:pt x="197" y="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/>
          </a:p>
        </p:txBody>
      </p:sp>
      <p:sp>
        <p:nvSpPr>
          <p:cNvPr id="311" name="Freeform 178"/>
          <p:cNvSpPr>
            <a:spLocks noChangeArrowheads="1"/>
          </p:cNvSpPr>
          <p:nvPr/>
        </p:nvSpPr>
        <p:spPr bwMode="auto">
          <a:xfrm>
            <a:off x="9556415" y="1610408"/>
            <a:ext cx="546849" cy="450197"/>
          </a:xfrm>
          <a:custGeom>
            <a:avLst/>
            <a:gdLst>
              <a:gd name="T0" fmla="*/ 815 w 949"/>
              <a:gd name="T1" fmla="*/ 473 h 779"/>
              <a:gd name="T2" fmla="*/ 815 w 949"/>
              <a:gd name="T3" fmla="*/ 473 h 779"/>
              <a:gd name="T4" fmla="*/ 645 w 949"/>
              <a:gd name="T5" fmla="*/ 543 h 779"/>
              <a:gd name="T6" fmla="*/ 645 w 949"/>
              <a:gd name="T7" fmla="*/ 543 h 779"/>
              <a:gd name="T8" fmla="*/ 419 w 949"/>
              <a:gd name="T9" fmla="*/ 594 h 779"/>
              <a:gd name="T10" fmla="*/ 419 w 949"/>
              <a:gd name="T11" fmla="*/ 594 h 779"/>
              <a:gd name="T12" fmla="*/ 165 w 949"/>
              <a:gd name="T13" fmla="*/ 700 h 779"/>
              <a:gd name="T14" fmla="*/ 165 w 949"/>
              <a:gd name="T15" fmla="*/ 700 h 779"/>
              <a:gd name="T16" fmla="*/ 194 w 949"/>
              <a:gd name="T17" fmla="*/ 542 h 779"/>
              <a:gd name="T18" fmla="*/ 194 w 949"/>
              <a:gd name="T19" fmla="*/ 542 h 779"/>
              <a:gd name="T20" fmla="*/ 180 w 949"/>
              <a:gd name="T21" fmla="*/ 509 h 779"/>
              <a:gd name="T22" fmla="*/ 180 w 949"/>
              <a:gd name="T23" fmla="*/ 509 h 779"/>
              <a:gd name="T24" fmla="*/ 179 w 949"/>
              <a:gd name="T25" fmla="*/ 509 h 779"/>
              <a:gd name="T26" fmla="*/ 179 w 949"/>
              <a:gd name="T27" fmla="*/ 509 h 779"/>
              <a:gd name="T28" fmla="*/ 94 w 949"/>
              <a:gd name="T29" fmla="*/ 423 h 779"/>
              <a:gd name="T30" fmla="*/ 94 w 949"/>
              <a:gd name="T31" fmla="*/ 423 h 779"/>
              <a:gd name="T32" fmla="*/ 62 w 949"/>
              <a:gd name="T33" fmla="*/ 303 h 779"/>
              <a:gd name="T34" fmla="*/ 62 w 949"/>
              <a:gd name="T35" fmla="*/ 303 h 779"/>
              <a:gd name="T36" fmla="*/ 132 w 949"/>
              <a:gd name="T37" fmla="*/ 133 h 779"/>
              <a:gd name="T38" fmla="*/ 132 w 949"/>
              <a:gd name="T39" fmla="*/ 133 h 779"/>
              <a:gd name="T40" fmla="*/ 302 w 949"/>
              <a:gd name="T41" fmla="*/ 62 h 779"/>
              <a:gd name="T42" fmla="*/ 643 w 949"/>
              <a:gd name="T43" fmla="*/ 62 h 779"/>
              <a:gd name="T44" fmla="*/ 643 w 949"/>
              <a:gd name="T45" fmla="*/ 62 h 779"/>
              <a:gd name="T46" fmla="*/ 816 w 949"/>
              <a:gd name="T47" fmla="*/ 134 h 779"/>
              <a:gd name="T48" fmla="*/ 816 w 949"/>
              <a:gd name="T49" fmla="*/ 134 h 779"/>
              <a:gd name="T50" fmla="*/ 886 w 949"/>
              <a:gd name="T51" fmla="*/ 303 h 779"/>
              <a:gd name="T52" fmla="*/ 886 w 949"/>
              <a:gd name="T53" fmla="*/ 303 h 779"/>
              <a:gd name="T54" fmla="*/ 886 w 949"/>
              <a:gd name="T55" fmla="*/ 303 h 779"/>
              <a:gd name="T56" fmla="*/ 815 w 949"/>
              <a:gd name="T57" fmla="*/ 473 h 779"/>
              <a:gd name="T58" fmla="*/ 859 w 949"/>
              <a:gd name="T59" fmla="*/ 91 h 779"/>
              <a:gd name="T60" fmla="*/ 859 w 949"/>
              <a:gd name="T61" fmla="*/ 91 h 779"/>
              <a:gd name="T62" fmla="*/ 643 w 949"/>
              <a:gd name="T63" fmla="*/ 0 h 779"/>
              <a:gd name="T64" fmla="*/ 302 w 949"/>
              <a:gd name="T65" fmla="*/ 0 h 779"/>
              <a:gd name="T66" fmla="*/ 302 w 949"/>
              <a:gd name="T67" fmla="*/ 0 h 779"/>
              <a:gd name="T68" fmla="*/ 89 w 949"/>
              <a:gd name="T69" fmla="*/ 89 h 779"/>
              <a:gd name="T70" fmla="*/ 89 w 949"/>
              <a:gd name="T71" fmla="*/ 89 h 779"/>
              <a:gd name="T72" fmla="*/ 0 w 949"/>
              <a:gd name="T73" fmla="*/ 303 h 779"/>
              <a:gd name="T74" fmla="*/ 0 w 949"/>
              <a:gd name="T75" fmla="*/ 303 h 779"/>
              <a:gd name="T76" fmla="*/ 41 w 949"/>
              <a:gd name="T77" fmla="*/ 454 h 779"/>
              <a:gd name="T78" fmla="*/ 41 w 949"/>
              <a:gd name="T79" fmla="*/ 454 h 779"/>
              <a:gd name="T80" fmla="*/ 130 w 949"/>
              <a:gd name="T81" fmla="*/ 550 h 779"/>
              <a:gd name="T82" fmla="*/ 130 w 949"/>
              <a:gd name="T83" fmla="*/ 550 h 779"/>
              <a:gd name="T84" fmla="*/ 97 w 949"/>
              <a:gd name="T85" fmla="*/ 742 h 779"/>
              <a:gd name="T86" fmla="*/ 97 w 949"/>
              <a:gd name="T87" fmla="*/ 742 h 779"/>
              <a:gd name="T88" fmla="*/ 108 w 949"/>
              <a:gd name="T89" fmla="*/ 771 h 779"/>
              <a:gd name="T90" fmla="*/ 108 w 949"/>
              <a:gd name="T91" fmla="*/ 771 h 779"/>
              <a:gd name="T92" fmla="*/ 127 w 949"/>
              <a:gd name="T93" fmla="*/ 778 h 779"/>
              <a:gd name="T94" fmla="*/ 127 w 949"/>
              <a:gd name="T95" fmla="*/ 778 h 779"/>
              <a:gd name="T96" fmla="*/ 137 w 949"/>
              <a:gd name="T97" fmla="*/ 776 h 779"/>
              <a:gd name="T98" fmla="*/ 137 w 949"/>
              <a:gd name="T99" fmla="*/ 776 h 779"/>
              <a:gd name="T100" fmla="*/ 445 w 949"/>
              <a:gd name="T101" fmla="*/ 649 h 779"/>
              <a:gd name="T102" fmla="*/ 445 w 949"/>
              <a:gd name="T103" fmla="*/ 649 h 779"/>
              <a:gd name="T104" fmla="*/ 645 w 949"/>
              <a:gd name="T105" fmla="*/ 605 h 779"/>
              <a:gd name="T106" fmla="*/ 645 w 949"/>
              <a:gd name="T107" fmla="*/ 605 h 779"/>
              <a:gd name="T108" fmla="*/ 859 w 949"/>
              <a:gd name="T109" fmla="*/ 516 h 779"/>
              <a:gd name="T110" fmla="*/ 859 w 949"/>
              <a:gd name="T111" fmla="*/ 516 h 779"/>
              <a:gd name="T112" fmla="*/ 947 w 949"/>
              <a:gd name="T113" fmla="*/ 304 h 779"/>
              <a:gd name="T114" fmla="*/ 947 w 949"/>
              <a:gd name="T115" fmla="*/ 304 h 779"/>
              <a:gd name="T116" fmla="*/ 859 w 949"/>
              <a:gd name="T117" fmla="*/ 91 h 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49" h="779">
                <a:moveTo>
                  <a:pt x="815" y="473"/>
                </a:moveTo>
                <a:lnTo>
                  <a:pt x="815" y="473"/>
                </a:lnTo>
                <a:cubicBezTo>
                  <a:pt x="770" y="518"/>
                  <a:pt x="709" y="543"/>
                  <a:pt x="645" y="543"/>
                </a:cubicBezTo>
                <a:lnTo>
                  <a:pt x="645" y="543"/>
                </a:lnTo>
                <a:cubicBezTo>
                  <a:pt x="568" y="543"/>
                  <a:pt x="489" y="561"/>
                  <a:pt x="419" y="594"/>
                </a:cubicBezTo>
                <a:lnTo>
                  <a:pt x="419" y="594"/>
                </a:lnTo>
                <a:cubicBezTo>
                  <a:pt x="321" y="640"/>
                  <a:pt x="222" y="679"/>
                  <a:pt x="165" y="700"/>
                </a:cubicBezTo>
                <a:lnTo>
                  <a:pt x="165" y="700"/>
                </a:lnTo>
                <a:cubicBezTo>
                  <a:pt x="171" y="662"/>
                  <a:pt x="181" y="606"/>
                  <a:pt x="194" y="542"/>
                </a:cubicBezTo>
                <a:lnTo>
                  <a:pt x="194" y="542"/>
                </a:lnTo>
                <a:cubicBezTo>
                  <a:pt x="197" y="530"/>
                  <a:pt x="191" y="516"/>
                  <a:pt x="180" y="509"/>
                </a:cubicBezTo>
                <a:lnTo>
                  <a:pt x="180" y="509"/>
                </a:lnTo>
                <a:cubicBezTo>
                  <a:pt x="180" y="509"/>
                  <a:pt x="180" y="509"/>
                  <a:pt x="179" y="509"/>
                </a:cubicBezTo>
                <a:lnTo>
                  <a:pt x="179" y="509"/>
                </a:lnTo>
                <a:cubicBezTo>
                  <a:pt x="145" y="488"/>
                  <a:pt x="114" y="459"/>
                  <a:pt x="94" y="423"/>
                </a:cubicBezTo>
                <a:lnTo>
                  <a:pt x="94" y="423"/>
                </a:lnTo>
                <a:cubicBezTo>
                  <a:pt x="73" y="387"/>
                  <a:pt x="62" y="345"/>
                  <a:pt x="62" y="303"/>
                </a:cubicBezTo>
                <a:lnTo>
                  <a:pt x="62" y="303"/>
                </a:lnTo>
                <a:cubicBezTo>
                  <a:pt x="62" y="239"/>
                  <a:pt x="87" y="178"/>
                  <a:pt x="132" y="133"/>
                </a:cubicBezTo>
                <a:lnTo>
                  <a:pt x="132" y="133"/>
                </a:lnTo>
                <a:cubicBezTo>
                  <a:pt x="178" y="87"/>
                  <a:pt x="238" y="62"/>
                  <a:pt x="302" y="62"/>
                </a:cubicBezTo>
                <a:lnTo>
                  <a:pt x="643" y="62"/>
                </a:lnTo>
                <a:lnTo>
                  <a:pt x="643" y="62"/>
                </a:lnTo>
                <a:cubicBezTo>
                  <a:pt x="708" y="62"/>
                  <a:pt x="770" y="87"/>
                  <a:pt x="816" y="134"/>
                </a:cubicBezTo>
                <a:lnTo>
                  <a:pt x="816" y="134"/>
                </a:lnTo>
                <a:cubicBezTo>
                  <a:pt x="861" y="180"/>
                  <a:pt x="886" y="240"/>
                  <a:pt x="886" y="303"/>
                </a:cubicBezTo>
                <a:lnTo>
                  <a:pt x="886" y="303"/>
                </a:lnTo>
                <a:lnTo>
                  <a:pt x="886" y="303"/>
                </a:lnTo>
                <a:cubicBezTo>
                  <a:pt x="886" y="367"/>
                  <a:pt x="861" y="428"/>
                  <a:pt x="815" y="473"/>
                </a:cubicBezTo>
                <a:close/>
                <a:moveTo>
                  <a:pt x="859" y="91"/>
                </a:moveTo>
                <a:lnTo>
                  <a:pt x="859" y="91"/>
                </a:lnTo>
                <a:cubicBezTo>
                  <a:pt x="801" y="32"/>
                  <a:pt x="725" y="0"/>
                  <a:pt x="643" y="0"/>
                </a:cubicBezTo>
                <a:lnTo>
                  <a:pt x="302" y="0"/>
                </a:lnTo>
                <a:lnTo>
                  <a:pt x="302" y="0"/>
                </a:lnTo>
                <a:cubicBezTo>
                  <a:pt x="222" y="0"/>
                  <a:pt x="146" y="32"/>
                  <a:pt x="89" y="89"/>
                </a:cubicBezTo>
                <a:lnTo>
                  <a:pt x="89" y="89"/>
                </a:lnTo>
                <a:cubicBezTo>
                  <a:pt x="32" y="147"/>
                  <a:pt x="0" y="222"/>
                  <a:pt x="0" y="303"/>
                </a:cubicBezTo>
                <a:lnTo>
                  <a:pt x="0" y="303"/>
                </a:lnTo>
                <a:cubicBezTo>
                  <a:pt x="0" y="356"/>
                  <a:pt x="14" y="408"/>
                  <a:pt x="41" y="454"/>
                </a:cubicBezTo>
                <a:lnTo>
                  <a:pt x="41" y="454"/>
                </a:lnTo>
                <a:cubicBezTo>
                  <a:pt x="63" y="492"/>
                  <a:pt x="94" y="525"/>
                  <a:pt x="130" y="550"/>
                </a:cubicBezTo>
                <a:lnTo>
                  <a:pt x="130" y="550"/>
                </a:lnTo>
                <a:cubicBezTo>
                  <a:pt x="109" y="656"/>
                  <a:pt x="97" y="739"/>
                  <a:pt x="97" y="742"/>
                </a:cubicBezTo>
                <a:lnTo>
                  <a:pt x="97" y="742"/>
                </a:lnTo>
                <a:cubicBezTo>
                  <a:pt x="95" y="753"/>
                  <a:pt x="99" y="764"/>
                  <a:pt x="108" y="771"/>
                </a:cubicBezTo>
                <a:lnTo>
                  <a:pt x="108" y="771"/>
                </a:lnTo>
                <a:cubicBezTo>
                  <a:pt x="113" y="775"/>
                  <a:pt x="120" y="778"/>
                  <a:pt x="127" y="778"/>
                </a:cubicBezTo>
                <a:lnTo>
                  <a:pt x="127" y="778"/>
                </a:lnTo>
                <a:cubicBezTo>
                  <a:pt x="130" y="778"/>
                  <a:pt x="134" y="777"/>
                  <a:pt x="137" y="776"/>
                </a:cubicBezTo>
                <a:lnTo>
                  <a:pt x="137" y="776"/>
                </a:lnTo>
                <a:cubicBezTo>
                  <a:pt x="144" y="774"/>
                  <a:pt x="295" y="719"/>
                  <a:pt x="445" y="649"/>
                </a:cubicBezTo>
                <a:lnTo>
                  <a:pt x="445" y="649"/>
                </a:lnTo>
                <a:cubicBezTo>
                  <a:pt x="508" y="620"/>
                  <a:pt x="577" y="605"/>
                  <a:pt x="645" y="605"/>
                </a:cubicBezTo>
                <a:lnTo>
                  <a:pt x="645" y="605"/>
                </a:lnTo>
                <a:cubicBezTo>
                  <a:pt x="726" y="605"/>
                  <a:pt x="802" y="573"/>
                  <a:pt x="859" y="516"/>
                </a:cubicBezTo>
                <a:lnTo>
                  <a:pt x="859" y="516"/>
                </a:lnTo>
                <a:cubicBezTo>
                  <a:pt x="916" y="459"/>
                  <a:pt x="947" y="383"/>
                  <a:pt x="947" y="304"/>
                </a:cubicBezTo>
                <a:lnTo>
                  <a:pt x="947" y="304"/>
                </a:lnTo>
                <a:cubicBezTo>
                  <a:pt x="948" y="224"/>
                  <a:pt x="917" y="148"/>
                  <a:pt x="859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/>
          </a:p>
        </p:txBody>
      </p:sp>
      <p:sp>
        <p:nvSpPr>
          <p:cNvPr id="312" name="Freeform 179"/>
          <p:cNvSpPr>
            <a:spLocks noChangeArrowheads="1"/>
          </p:cNvSpPr>
          <p:nvPr/>
        </p:nvSpPr>
        <p:spPr bwMode="auto">
          <a:xfrm>
            <a:off x="9940481" y="1742669"/>
            <a:ext cx="73762" cy="73761"/>
          </a:xfrm>
          <a:custGeom>
            <a:avLst/>
            <a:gdLst>
              <a:gd name="T0" fmla="*/ 63 w 127"/>
              <a:gd name="T1" fmla="*/ 0 h 127"/>
              <a:gd name="T2" fmla="*/ 63 w 127"/>
              <a:gd name="T3" fmla="*/ 0 h 127"/>
              <a:gd name="T4" fmla="*/ 0 w 127"/>
              <a:gd name="T5" fmla="*/ 63 h 127"/>
              <a:gd name="T6" fmla="*/ 0 w 127"/>
              <a:gd name="T7" fmla="*/ 63 h 127"/>
              <a:gd name="T8" fmla="*/ 63 w 127"/>
              <a:gd name="T9" fmla="*/ 126 h 127"/>
              <a:gd name="T10" fmla="*/ 63 w 127"/>
              <a:gd name="T11" fmla="*/ 126 h 127"/>
              <a:gd name="T12" fmla="*/ 126 w 127"/>
              <a:gd name="T13" fmla="*/ 63 h 127"/>
              <a:gd name="T14" fmla="*/ 126 w 127"/>
              <a:gd name="T15" fmla="*/ 63 h 127"/>
              <a:gd name="T16" fmla="*/ 63 w 127"/>
              <a:gd name="T17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7" h="127">
                <a:moveTo>
                  <a:pt x="63" y="0"/>
                </a:moveTo>
                <a:lnTo>
                  <a:pt x="63" y="0"/>
                </a:lnTo>
                <a:cubicBezTo>
                  <a:pt x="28" y="0"/>
                  <a:pt x="0" y="29"/>
                  <a:pt x="0" y="63"/>
                </a:cubicBezTo>
                <a:lnTo>
                  <a:pt x="0" y="63"/>
                </a:lnTo>
                <a:cubicBezTo>
                  <a:pt x="0" y="98"/>
                  <a:pt x="28" y="126"/>
                  <a:pt x="63" y="126"/>
                </a:cubicBezTo>
                <a:lnTo>
                  <a:pt x="63" y="126"/>
                </a:lnTo>
                <a:cubicBezTo>
                  <a:pt x="97" y="126"/>
                  <a:pt x="126" y="98"/>
                  <a:pt x="126" y="63"/>
                </a:cubicBezTo>
                <a:lnTo>
                  <a:pt x="126" y="63"/>
                </a:lnTo>
                <a:cubicBezTo>
                  <a:pt x="126" y="29"/>
                  <a:pt x="97" y="0"/>
                  <a:pt x="63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/>
          </a:p>
        </p:txBody>
      </p:sp>
      <p:sp>
        <p:nvSpPr>
          <p:cNvPr id="313" name="Freeform 180"/>
          <p:cNvSpPr>
            <a:spLocks noChangeArrowheads="1"/>
          </p:cNvSpPr>
          <p:nvPr/>
        </p:nvSpPr>
        <p:spPr bwMode="auto">
          <a:xfrm>
            <a:off x="9795503" y="1742669"/>
            <a:ext cx="73761" cy="73761"/>
          </a:xfrm>
          <a:custGeom>
            <a:avLst/>
            <a:gdLst>
              <a:gd name="T0" fmla="*/ 63 w 126"/>
              <a:gd name="T1" fmla="*/ 0 h 126"/>
              <a:gd name="T2" fmla="*/ 63 w 126"/>
              <a:gd name="T3" fmla="*/ 0 h 126"/>
              <a:gd name="T4" fmla="*/ 0 w 126"/>
              <a:gd name="T5" fmla="*/ 62 h 126"/>
              <a:gd name="T6" fmla="*/ 0 w 126"/>
              <a:gd name="T7" fmla="*/ 62 h 126"/>
              <a:gd name="T8" fmla="*/ 63 w 126"/>
              <a:gd name="T9" fmla="*/ 125 h 126"/>
              <a:gd name="T10" fmla="*/ 63 w 126"/>
              <a:gd name="T11" fmla="*/ 125 h 126"/>
              <a:gd name="T12" fmla="*/ 125 w 126"/>
              <a:gd name="T13" fmla="*/ 62 h 126"/>
              <a:gd name="T14" fmla="*/ 125 w 126"/>
              <a:gd name="T15" fmla="*/ 62 h 126"/>
              <a:gd name="T16" fmla="*/ 63 w 126"/>
              <a:gd name="T17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6" h="126">
                <a:moveTo>
                  <a:pt x="63" y="0"/>
                </a:moveTo>
                <a:lnTo>
                  <a:pt x="63" y="0"/>
                </a:lnTo>
                <a:cubicBezTo>
                  <a:pt x="28" y="0"/>
                  <a:pt x="0" y="28"/>
                  <a:pt x="0" y="62"/>
                </a:cubicBezTo>
                <a:lnTo>
                  <a:pt x="0" y="62"/>
                </a:lnTo>
                <a:cubicBezTo>
                  <a:pt x="0" y="97"/>
                  <a:pt x="28" y="125"/>
                  <a:pt x="63" y="125"/>
                </a:cubicBezTo>
                <a:lnTo>
                  <a:pt x="63" y="125"/>
                </a:lnTo>
                <a:cubicBezTo>
                  <a:pt x="97" y="125"/>
                  <a:pt x="125" y="97"/>
                  <a:pt x="125" y="62"/>
                </a:cubicBezTo>
                <a:lnTo>
                  <a:pt x="125" y="62"/>
                </a:lnTo>
                <a:cubicBezTo>
                  <a:pt x="125" y="28"/>
                  <a:pt x="97" y="0"/>
                  <a:pt x="63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/>
          </a:p>
        </p:txBody>
      </p:sp>
      <p:sp>
        <p:nvSpPr>
          <p:cNvPr id="314" name="Freeform 181"/>
          <p:cNvSpPr>
            <a:spLocks noChangeArrowheads="1"/>
          </p:cNvSpPr>
          <p:nvPr/>
        </p:nvSpPr>
        <p:spPr bwMode="auto">
          <a:xfrm>
            <a:off x="9650523" y="1742669"/>
            <a:ext cx="73762" cy="73761"/>
          </a:xfrm>
          <a:custGeom>
            <a:avLst/>
            <a:gdLst>
              <a:gd name="T0" fmla="*/ 62 w 126"/>
              <a:gd name="T1" fmla="*/ 0 h 127"/>
              <a:gd name="T2" fmla="*/ 62 w 126"/>
              <a:gd name="T3" fmla="*/ 0 h 127"/>
              <a:gd name="T4" fmla="*/ 0 w 126"/>
              <a:gd name="T5" fmla="*/ 63 h 127"/>
              <a:gd name="T6" fmla="*/ 0 w 126"/>
              <a:gd name="T7" fmla="*/ 63 h 127"/>
              <a:gd name="T8" fmla="*/ 62 w 126"/>
              <a:gd name="T9" fmla="*/ 126 h 127"/>
              <a:gd name="T10" fmla="*/ 62 w 126"/>
              <a:gd name="T11" fmla="*/ 126 h 127"/>
              <a:gd name="T12" fmla="*/ 125 w 126"/>
              <a:gd name="T13" fmla="*/ 63 h 127"/>
              <a:gd name="T14" fmla="*/ 125 w 126"/>
              <a:gd name="T15" fmla="*/ 63 h 127"/>
              <a:gd name="T16" fmla="*/ 62 w 126"/>
              <a:gd name="T17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6" h="127">
                <a:moveTo>
                  <a:pt x="62" y="0"/>
                </a:moveTo>
                <a:lnTo>
                  <a:pt x="62" y="0"/>
                </a:lnTo>
                <a:cubicBezTo>
                  <a:pt x="28" y="0"/>
                  <a:pt x="0" y="29"/>
                  <a:pt x="0" y="63"/>
                </a:cubicBezTo>
                <a:lnTo>
                  <a:pt x="0" y="63"/>
                </a:lnTo>
                <a:cubicBezTo>
                  <a:pt x="0" y="98"/>
                  <a:pt x="28" y="126"/>
                  <a:pt x="62" y="126"/>
                </a:cubicBezTo>
                <a:lnTo>
                  <a:pt x="62" y="126"/>
                </a:lnTo>
                <a:cubicBezTo>
                  <a:pt x="97" y="126"/>
                  <a:pt x="125" y="98"/>
                  <a:pt x="125" y="63"/>
                </a:cubicBezTo>
                <a:lnTo>
                  <a:pt x="125" y="63"/>
                </a:lnTo>
                <a:cubicBezTo>
                  <a:pt x="125" y="29"/>
                  <a:pt x="97" y="0"/>
                  <a:pt x="62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/>
          </a:p>
        </p:txBody>
      </p:sp>
      <p:sp>
        <p:nvSpPr>
          <p:cNvPr id="315" name="Freeform 182"/>
          <p:cNvSpPr>
            <a:spLocks noChangeArrowheads="1"/>
          </p:cNvSpPr>
          <p:nvPr/>
        </p:nvSpPr>
        <p:spPr bwMode="auto">
          <a:xfrm>
            <a:off x="9431783" y="3571436"/>
            <a:ext cx="674025" cy="419676"/>
          </a:xfrm>
          <a:custGeom>
            <a:avLst/>
            <a:gdLst>
              <a:gd name="T0" fmla="*/ 71 w 1169"/>
              <a:gd name="T1" fmla="*/ 363 h 726"/>
              <a:gd name="T2" fmla="*/ 71 w 1169"/>
              <a:gd name="T3" fmla="*/ 363 h 726"/>
              <a:gd name="T4" fmla="*/ 585 w 1169"/>
              <a:gd name="T5" fmla="*/ 664 h 726"/>
              <a:gd name="T6" fmla="*/ 585 w 1169"/>
              <a:gd name="T7" fmla="*/ 664 h 726"/>
              <a:gd name="T8" fmla="*/ 590 w 1169"/>
              <a:gd name="T9" fmla="*/ 664 h 726"/>
              <a:gd name="T10" fmla="*/ 590 w 1169"/>
              <a:gd name="T11" fmla="*/ 664 h 726"/>
              <a:gd name="T12" fmla="*/ 937 w 1169"/>
              <a:gd name="T13" fmla="*/ 529 h 726"/>
              <a:gd name="T14" fmla="*/ 937 w 1169"/>
              <a:gd name="T15" fmla="*/ 529 h 726"/>
              <a:gd name="T16" fmla="*/ 1097 w 1169"/>
              <a:gd name="T17" fmla="*/ 364 h 726"/>
              <a:gd name="T18" fmla="*/ 1097 w 1169"/>
              <a:gd name="T19" fmla="*/ 364 h 726"/>
              <a:gd name="T20" fmla="*/ 584 w 1169"/>
              <a:gd name="T21" fmla="*/ 63 h 726"/>
              <a:gd name="T22" fmla="*/ 584 w 1169"/>
              <a:gd name="T23" fmla="*/ 63 h 726"/>
              <a:gd name="T24" fmla="*/ 578 w 1169"/>
              <a:gd name="T25" fmla="*/ 63 h 726"/>
              <a:gd name="T26" fmla="*/ 578 w 1169"/>
              <a:gd name="T27" fmla="*/ 63 h 726"/>
              <a:gd name="T28" fmla="*/ 231 w 1169"/>
              <a:gd name="T29" fmla="*/ 197 h 726"/>
              <a:gd name="T30" fmla="*/ 231 w 1169"/>
              <a:gd name="T31" fmla="*/ 197 h 726"/>
              <a:gd name="T32" fmla="*/ 71 w 1169"/>
              <a:gd name="T33" fmla="*/ 363 h 726"/>
              <a:gd name="T34" fmla="*/ 585 w 1169"/>
              <a:gd name="T35" fmla="*/ 725 h 726"/>
              <a:gd name="T36" fmla="*/ 585 w 1169"/>
              <a:gd name="T37" fmla="*/ 725 h 726"/>
              <a:gd name="T38" fmla="*/ 196 w 1169"/>
              <a:gd name="T39" fmla="*/ 580 h 726"/>
              <a:gd name="T40" fmla="*/ 196 w 1169"/>
              <a:gd name="T41" fmla="*/ 580 h 726"/>
              <a:gd name="T42" fmla="*/ 12 w 1169"/>
              <a:gd name="T43" fmla="*/ 386 h 726"/>
              <a:gd name="T44" fmla="*/ 12 w 1169"/>
              <a:gd name="T45" fmla="*/ 386 h 726"/>
              <a:gd name="T46" fmla="*/ 5 w 1169"/>
              <a:gd name="T47" fmla="*/ 378 h 726"/>
              <a:gd name="T48" fmla="*/ 5 w 1169"/>
              <a:gd name="T49" fmla="*/ 378 h 726"/>
              <a:gd name="T50" fmla="*/ 8 w 1169"/>
              <a:gd name="T51" fmla="*/ 345 h 726"/>
              <a:gd name="T52" fmla="*/ 8 w 1169"/>
              <a:gd name="T53" fmla="*/ 345 h 726"/>
              <a:gd name="T54" fmla="*/ 192 w 1169"/>
              <a:gd name="T55" fmla="*/ 150 h 726"/>
              <a:gd name="T56" fmla="*/ 192 w 1169"/>
              <a:gd name="T57" fmla="*/ 150 h 726"/>
              <a:gd name="T58" fmla="*/ 577 w 1169"/>
              <a:gd name="T59" fmla="*/ 2 h 726"/>
              <a:gd name="T60" fmla="*/ 577 w 1169"/>
              <a:gd name="T61" fmla="*/ 2 h 726"/>
              <a:gd name="T62" fmla="*/ 972 w 1169"/>
              <a:gd name="T63" fmla="*/ 147 h 726"/>
              <a:gd name="T64" fmla="*/ 972 w 1169"/>
              <a:gd name="T65" fmla="*/ 147 h 726"/>
              <a:gd name="T66" fmla="*/ 1156 w 1169"/>
              <a:gd name="T67" fmla="*/ 342 h 726"/>
              <a:gd name="T68" fmla="*/ 1156 w 1169"/>
              <a:gd name="T69" fmla="*/ 342 h 726"/>
              <a:gd name="T70" fmla="*/ 1162 w 1169"/>
              <a:gd name="T71" fmla="*/ 350 h 726"/>
              <a:gd name="T72" fmla="*/ 1162 w 1169"/>
              <a:gd name="T73" fmla="*/ 350 h 726"/>
              <a:gd name="T74" fmla="*/ 1160 w 1169"/>
              <a:gd name="T75" fmla="*/ 382 h 726"/>
              <a:gd name="T76" fmla="*/ 1160 w 1169"/>
              <a:gd name="T77" fmla="*/ 382 h 726"/>
              <a:gd name="T78" fmla="*/ 975 w 1169"/>
              <a:gd name="T79" fmla="*/ 578 h 726"/>
              <a:gd name="T80" fmla="*/ 975 w 1169"/>
              <a:gd name="T81" fmla="*/ 578 h 726"/>
              <a:gd name="T82" fmla="*/ 591 w 1169"/>
              <a:gd name="T83" fmla="*/ 725 h 726"/>
              <a:gd name="T84" fmla="*/ 591 w 1169"/>
              <a:gd name="T85" fmla="*/ 725 h 726"/>
              <a:gd name="T86" fmla="*/ 585 w 1169"/>
              <a:gd name="T87" fmla="*/ 725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69" h="726">
                <a:moveTo>
                  <a:pt x="71" y="363"/>
                </a:moveTo>
                <a:lnTo>
                  <a:pt x="71" y="363"/>
                </a:lnTo>
                <a:cubicBezTo>
                  <a:pt x="149" y="466"/>
                  <a:pt x="331" y="664"/>
                  <a:pt x="585" y="664"/>
                </a:cubicBezTo>
                <a:lnTo>
                  <a:pt x="585" y="664"/>
                </a:lnTo>
                <a:cubicBezTo>
                  <a:pt x="587" y="664"/>
                  <a:pt x="588" y="664"/>
                  <a:pt x="590" y="664"/>
                </a:cubicBezTo>
                <a:lnTo>
                  <a:pt x="590" y="664"/>
                </a:lnTo>
                <a:cubicBezTo>
                  <a:pt x="710" y="662"/>
                  <a:pt x="827" y="617"/>
                  <a:pt x="937" y="529"/>
                </a:cubicBezTo>
                <a:lnTo>
                  <a:pt x="937" y="529"/>
                </a:lnTo>
                <a:cubicBezTo>
                  <a:pt x="994" y="484"/>
                  <a:pt x="1049" y="427"/>
                  <a:pt x="1097" y="364"/>
                </a:cubicBezTo>
                <a:lnTo>
                  <a:pt x="1097" y="364"/>
                </a:lnTo>
                <a:cubicBezTo>
                  <a:pt x="1019" y="261"/>
                  <a:pt x="837" y="63"/>
                  <a:pt x="584" y="63"/>
                </a:cubicBezTo>
                <a:lnTo>
                  <a:pt x="584" y="63"/>
                </a:lnTo>
                <a:cubicBezTo>
                  <a:pt x="582" y="63"/>
                  <a:pt x="580" y="63"/>
                  <a:pt x="578" y="63"/>
                </a:cubicBezTo>
                <a:lnTo>
                  <a:pt x="578" y="63"/>
                </a:lnTo>
                <a:cubicBezTo>
                  <a:pt x="458" y="65"/>
                  <a:pt x="341" y="110"/>
                  <a:pt x="231" y="197"/>
                </a:cubicBezTo>
                <a:lnTo>
                  <a:pt x="231" y="197"/>
                </a:lnTo>
                <a:cubicBezTo>
                  <a:pt x="174" y="243"/>
                  <a:pt x="118" y="300"/>
                  <a:pt x="71" y="363"/>
                </a:cubicBezTo>
                <a:close/>
                <a:moveTo>
                  <a:pt x="585" y="725"/>
                </a:moveTo>
                <a:lnTo>
                  <a:pt x="585" y="725"/>
                </a:lnTo>
                <a:cubicBezTo>
                  <a:pt x="449" y="725"/>
                  <a:pt x="319" y="676"/>
                  <a:pt x="196" y="580"/>
                </a:cubicBezTo>
                <a:lnTo>
                  <a:pt x="196" y="580"/>
                </a:lnTo>
                <a:cubicBezTo>
                  <a:pt x="129" y="527"/>
                  <a:pt x="65" y="460"/>
                  <a:pt x="12" y="386"/>
                </a:cubicBezTo>
                <a:lnTo>
                  <a:pt x="12" y="386"/>
                </a:lnTo>
                <a:cubicBezTo>
                  <a:pt x="9" y="383"/>
                  <a:pt x="7" y="381"/>
                  <a:pt x="5" y="378"/>
                </a:cubicBezTo>
                <a:lnTo>
                  <a:pt x="5" y="378"/>
                </a:lnTo>
                <a:cubicBezTo>
                  <a:pt x="0" y="367"/>
                  <a:pt x="1" y="355"/>
                  <a:pt x="8" y="345"/>
                </a:cubicBezTo>
                <a:lnTo>
                  <a:pt x="8" y="345"/>
                </a:lnTo>
                <a:cubicBezTo>
                  <a:pt x="62" y="271"/>
                  <a:pt x="125" y="203"/>
                  <a:pt x="192" y="150"/>
                </a:cubicBezTo>
                <a:lnTo>
                  <a:pt x="192" y="150"/>
                </a:lnTo>
                <a:cubicBezTo>
                  <a:pt x="314" y="54"/>
                  <a:pt x="443" y="4"/>
                  <a:pt x="577" y="2"/>
                </a:cubicBezTo>
                <a:lnTo>
                  <a:pt x="577" y="2"/>
                </a:lnTo>
                <a:cubicBezTo>
                  <a:pt x="714" y="0"/>
                  <a:pt x="847" y="49"/>
                  <a:pt x="972" y="147"/>
                </a:cubicBezTo>
                <a:lnTo>
                  <a:pt x="972" y="147"/>
                </a:lnTo>
                <a:cubicBezTo>
                  <a:pt x="1039" y="200"/>
                  <a:pt x="1103" y="267"/>
                  <a:pt x="1156" y="342"/>
                </a:cubicBezTo>
                <a:lnTo>
                  <a:pt x="1156" y="342"/>
                </a:lnTo>
                <a:cubicBezTo>
                  <a:pt x="1159" y="344"/>
                  <a:pt x="1161" y="347"/>
                  <a:pt x="1162" y="350"/>
                </a:cubicBezTo>
                <a:lnTo>
                  <a:pt x="1162" y="350"/>
                </a:lnTo>
                <a:cubicBezTo>
                  <a:pt x="1168" y="360"/>
                  <a:pt x="1167" y="372"/>
                  <a:pt x="1160" y="382"/>
                </a:cubicBezTo>
                <a:lnTo>
                  <a:pt x="1160" y="382"/>
                </a:lnTo>
                <a:cubicBezTo>
                  <a:pt x="1107" y="456"/>
                  <a:pt x="1043" y="524"/>
                  <a:pt x="975" y="578"/>
                </a:cubicBezTo>
                <a:lnTo>
                  <a:pt x="975" y="578"/>
                </a:lnTo>
                <a:cubicBezTo>
                  <a:pt x="854" y="674"/>
                  <a:pt x="725" y="723"/>
                  <a:pt x="591" y="725"/>
                </a:cubicBezTo>
                <a:lnTo>
                  <a:pt x="591" y="725"/>
                </a:lnTo>
                <a:cubicBezTo>
                  <a:pt x="588" y="725"/>
                  <a:pt x="587" y="725"/>
                  <a:pt x="585" y="7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/>
          </a:p>
        </p:txBody>
      </p:sp>
      <p:sp>
        <p:nvSpPr>
          <p:cNvPr id="316" name="Freeform 183"/>
          <p:cNvSpPr>
            <a:spLocks noChangeArrowheads="1"/>
          </p:cNvSpPr>
          <p:nvPr/>
        </p:nvSpPr>
        <p:spPr bwMode="auto">
          <a:xfrm>
            <a:off x="9630175" y="3642653"/>
            <a:ext cx="277241" cy="277241"/>
          </a:xfrm>
          <a:custGeom>
            <a:avLst/>
            <a:gdLst>
              <a:gd name="T0" fmla="*/ 240 w 480"/>
              <a:gd name="T1" fmla="*/ 61 h 480"/>
              <a:gd name="T2" fmla="*/ 240 w 480"/>
              <a:gd name="T3" fmla="*/ 61 h 480"/>
              <a:gd name="T4" fmla="*/ 61 w 480"/>
              <a:gd name="T5" fmla="*/ 240 h 480"/>
              <a:gd name="T6" fmla="*/ 61 w 480"/>
              <a:gd name="T7" fmla="*/ 240 h 480"/>
              <a:gd name="T8" fmla="*/ 240 w 480"/>
              <a:gd name="T9" fmla="*/ 418 h 480"/>
              <a:gd name="T10" fmla="*/ 240 w 480"/>
              <a:gd name="T11" fmla="*/ 418 h 480"/>
              <a:gd name="T12" fmla="*/ 418 w 480"/>
              <a:gd name="T13" fmla="*/ 240 h 480"/>
              <a:gd name="T14" fmla="*/ 418 w 480"/>
              <a:gd name="T15" fmla="*/ 240 h 480"/>
              <a:gd name="T16" fmla="*/ 240 w 480"/>
              <a:gd name="T17" fmla="*/ 61 h 480"/>
              <a:gd name="T18" fmla="*/ 240 w 480"/>
              <a:gd name="T19" fmla="*/ 479 h 480"/>
              <a:gd name="T20" fmla="*/ 240 w 480"/>
              <a:gd name="T21" fmla="*/ 479 h 480"/>
              <a:gd name="T22" fmla="*/ 0 w 480"/>
              <a:gd name="T23" fmla="*/ 240 h 480"/>
              <a:gd name="T24" fmla="*/ 0 w 480"/>
              <a:gd name="T25" fmla="*/ 240 h 480"/>
              <a:gd name="T26" fmla="*/ 240 w 480"/>
              <a:gd name="T27" fmla="*/ 0 h 480"/>
              <a:gd name="T28" fmla="*/ 240 w 480"/>
              <a:gd name="T29" fmla="*/ 0 h 480"/>
              <a:gd name="T30" fmla="*/ 479 w 480"/>
              <a:gd name="T31" fmla="*/ 240 h 480"/>
              <a:gd name="T32" fmla="*/ 479 w 480"/>
              <a:gd name="T33" fmla="*/ 240 h 480"/>
              <a:gd name="T34" fmla="*/ 240 w 480"/>
              <a:gd name="T35" fmla="*/ 479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0" h="480">
                <a:moveTo>
                  <a:pt x="240" y="61"/>
                </a:moveTo>
                <a:lnTo>
                  <a:pt x="240" y="61"/>
                </a:lnTo>
                <a:cubicBezTo>
                  <a:pt x="141" y="61"/>
                  <a:pt x="61" y="141"/>
                  <a:pt x="61" y="240"/>
                </a:cubicBezTo>
                <a:lnTo>
                  <a:pt x="61" y="240"/>
                </a:lnTo>
                <a:cubicBezTo>
                  <a:pt x="61" y="338"/>
                  <a:pt x="141" y="418"/>
                  <a:pt x="240" y="418"/>
                </a:cubicBezTo>
                <a:lnTo>
                  <a:pt x="240" y="418"/>
                </a:lnTo>
                <a:cubicBezTo>
                  <a:pt x="338" y="418"/>
                  <a:pt x="418" y="338"/>
                  <a:pt x="418" y="240"/>
                </a:cubicBezTo>
                <a:lnTo>
                  <a:pt x="418" y="240"/>
                </a:lnTo>
                <a:cubicBezTo>
                  <a:pt x="418" y="141"/>
                  <a:pt x="338" y="61"/>
                  <a:pt x="240" y="61"/>
                </a:cubicBezTo>
                <a:close/>
                <a:moveTo>
                  <a:pt x="240" y="479"/>
                </a:moveTo>
                <a:lnTo>
                  <a:pt x="240" y="479"/>
                </a:lnTo>
                <a:cubicBezTo>
                  <a:pt x="107" y="479"/>
                  <a:pt x="0" y="372"/>
                  <a:pt x="0" y="240"/>
                </a:cubicBezTo>
                <a:lnTo>
                  <a:pt x="0" y="240"/>
                </a:lnTo>
                <a:cubicBezTo>
                  <a:pt x="0" y="108"/>
                  <a:pt x="107" y="0"/>
                  <a:pt x="240" y="0"/>
                </a:cubicBezTo>
                <a:lnTo>
                  <a:pt x="240" y="0"/>
                </a:lnTo>
                <a:cubicBezTo>
                  <a:pt x="372" y="0"/>
                  <a:pt x="479" y="108"/>
                  <a:pt x="479" y="240"/>
                </a:cubicBezTo>
                <a:lnTo>
                  <a:pt x="479" y="240"/>
                </a:lnTo>
                <a:cubicBezTo>
                  <a:pt x="479" y="372"/>
                  <a:pt x="372" y="479"/>
                  <a:pt x="240" y="4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/>
          </a:p>
        </p:txBody>
      </p:sp>
      <p:sp>
        <p:nvSpPr>
          <p:cNvPr id="317" name="Freeform 184"/>
          <p:cNvSpPr>
            <a:spLocks noChangeArrowheads="1"/>
          </p:cNvSpPr>
          <p:nvPr/>
        </p:nvSpPr>
        <p:spPr bwMode="auto">
          <a:xfrm>
            <a:off x="6544926" y="3540914"/>
            <a:ext cx="35609" cy="76305"/>
          </a:xfrm>
          <a:custGeom>
            <a:avLst/>
            <a:gdLst>
              <a:gd name="T0" fmla="*/ 31 w 62"/>
              <a:gd name="T1" fmla="*/ 132 h 133"/>
              <a:gd name="T2" fmla="*/ 31 w 62"/>
              <a:gd name="T3" fmla="*/ 132 h 133"/>
              <a:gd name="T4" fmla="*/ 61 w 62"/>
              <a:gd name="T5" fmla="*/ 102 h 133"/>
              <a:gd name="T6" fmla="*/ 61 w 62"/>
              <a:gd name="T7" fmla="*/ 30 h 133"/>
              <a:gd name="T8" fmla="*/ 61 w 62"/>
              <a:gd name="T9" fmla="*/ 30 h 133"/>
              <a:gd name="T10" fmla="*/ 31 w 62"/>
              <a:gd name="T11" fmla="*/ 0 h 133"/>
              <a:gd name="T12" fmla="*/ 31 w 62"/>
              <a:gd name="T13" fmla="*/ 0 h 133"/>
              <a:gd name="T14" fmla="*/ 0 w 62"/>
              <a:gd name="T15" fmla="*/ 30 h 133"/>
              <a:gd name="T16" fmla="*/ 0 w 62"/>
              <a:gd name="T17" fmla="*/ 102 h 133"/>
              <a:gd name="T18" fmla="*/ 0 w 62"/>
              <a:gd name="T19" fmla="*/ 102 h 133"/>
              <a:gd name="T20" fmla="*/ 31 w 62"/>
              <a:gd name="T21" fmla="*/ 13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2" h="133">
                <a:moveTo>
                  <a:pt x="31" y="132"/>
                </a:moveTo>
                <a:lnTo>
                  <a:pt x="31" y="132"/>
                </a:lnTo>
                <a:cubicBezTo>
                  <a:pt x="48" y="132"/>
                  <a:pt x="61" y="118"/>
                  <a:pt x="61" y="102"/>
                </a:cubicBezTo>
                <a:lnTo>
                  <a:pt x="61" y="30"/>
                </a:lnTo>
                <a:lnTo>
                  <a:pt x="61" y="30"/>
                </a:lnTo>
                <a:cubicBezTo>
                  <a:pt x="61" y="13"/>
                  <a:pt x="48" y="0"/>
                  <a:pt x="31" y="0"/>
                </a:cubicBezTo>
                <a:lnTo>
                  <a:pt x="31" y="0"/>
                </a:lnTo>
                <a:cubicBezTo>
                  <a:pt x="14" y="0"/>
                  <a:pt x="0" y="13"/>
                  <a:pt x="0" y="30"/>
                </a:cubicBezTo>
                <a:lnTo>
                  <a:pt x="0" y="102"/>
                </a:lnTo>
                <a:lnTo>
                  <a:pt x="0" y="102"/>
                </a:lnTo>
                <a:cubicBezTo>
                  <a:pt x="0" y="118"/>
                  <a:pt x="14" y="132"/>
                  <a:pt x="31" y="13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/>
          </a:p>
        </p:txBody>
      </p:sp>
      <p:sp>
        <p:nvSpPr>
          <p:cNvPr id="318" name="Freeform 185"/>
          <p:cNvSpPr>
            <a:spLocks noChangeArrowheads="1"/>
          </p:cNvSpPr>
          <p:nvPr/>
        </p:nvSpPr>
        <p:spPr bwMode="auto">
          <a:xfrm>
            <a:off x="6633948" y="3586696"/>
            <a:ext cx="68675" cy="66131"/>
          </a:xfrm>
          <a:custGeom>
            <a:avLst/>
            <a:gdLst>
              <a:gd name="T0" fmla="*/ 34 w 119"/>
              <a:gd name="T1" fmla="*/ 115 h 116"/>
              <a:gd name="T2" fmla="*/ 34 w 119"/>
              <a:gd name="T3" fmla="*/ 115 h 116"/>
              <a:gd name="T4" fmla="*/ 55 w 119"/>
              <a:gd name="T5" fmla="*/ 106 h 116"/>
              <a:gd name="T6" fmla="*/ 106 w 119"/>
              <a:gd name="T7" fmla="*/ 56 h 116"/>
              <a:gd name="T8" fmla="*/ 106 w 119"/>
              <a:gd name="T9" fmla="*/ 56 h 116"/>
              <a:gd name="T10" fmla="*/ 106 w 119"/>
              <a:gd name="T11" fmla="*/ 12 h 116"/>
              <a:gd name="T12" fmla="*/ 106 w 119"/>
              <a:gd name="T13" fmla="*/ 12 h 116"/>
              <a:gd name="T14" fmla="*/ 63 w 119"/>
              <a:gd name="T15" fmla="*/ 12 h 116"/>
              <a:gd name="T16" fmla="*/ 12 w 119"/>
              <a:gd name="T17" fmla="*/ 62 h 116"/>
              <a:gd name="T18" fmla="*/ 12 w 119"/>
              <a:gd name="T19" fmla="*/ 62 h 116"/>
              <a:gd name="T20" fmla="*/ 12 w 119"/>
              <a:gd name="T21" fmla="*/ 106 h 116"/>
              <a:gd name="T22" fmla="*/ 12 w 119"/>
              <a:gd name="T23" fmla="*/ 106 h 116"/>
              <a:gd name="T24" fmla="*/ 34 w 119"/>
              <a:gd name="T25" fmla="*/ 11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116">
                <a:moveTo>
                  <a:pt x="34" y="115"/>
                </a:moveTo>
                <a:lnTo>
                  <a:pt x="34" y="115"/>
                </a:lnTo>
                <a:cubicBezTo>
                  <a:pt x="42" y="115"/>
                  <a:pt x="49" y="112"/>
                  <a:pt x="55" y="106"/>
                </a:cubicBezTo>
                <a:lnTo>
                  <a:pt x="106" y="56"/>
                </a:lnTo>
                <a:lnTo>
                  <a:pt x="106" y="56"/>
                </a:lnTo>
                <a:cubicBezTo>
                  <a:pt x="118" y="44"/>
                  <a:pt x="118" y="24"/>
                  <a:pt x="106" y="12"/>
                </a:cubicBezTo>
                <a:lnTo>
                  <a:pt x="106" y="12"/>
                </a:lnTo>
                <a:cubicBezTo>
                  <a:pt x="94" y="0"/>
                  <a:pt x="74" y="0"/>
                  <a:pt x="63" y="12"/>
                </a:cubicBezTo>
                <a:lnTo>
                  <a:pt x="12" y="62"/>
                </a:lnTo>
                <a:lnTo>
                  <a:pt x="12" y="62"/>
                </a:lnTo>
                <a:cubicBezTo>
                  <a:pt x="0" y="75"/>
                  <a:pt x="0" y="95"/>
                  <a:pt x="12" y="106"/>
                </a:cubicBezTo>
                <a:lnTo>
                  <a:pt x="12" y="106"/>
                </a:lnTo>
                <a:cubicBezTo>
                  <a:pt x="18" y="112"/>
                  <a:pt x="26" y="115"/>
                  <a:pt x="34" y="11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/>
          </a:p>
        </p:txBody>
      </p:sp>
      <p:sp>
        <p:nvSpPr>
          <p:cNvPr id="319" name="Freeform 186"/>
          <p:cNvSpPr>
            <a:spLocks noChangeArrowheads="1"/>
          </p:cNvSpPr>
          <p:nvPr/>
        </p:nvSpPr>
        <p:spPr bwMode="auto">
          <a:xfrm>
            <a:off x="6377056" y="3706241"/>
            <a:ext cx="76305" cy="35609"/>
          </a:xfrm>
          <a:custGeom>
            <a:avLst/>
            <a:gdLst>
              <a:gd name="T0" fmla="*/ 30 w 133"/>
              <a:gd name="T1" fmla="*/ 62 h 63"/>
              <a:gd name="T2" fmla="*/ 102 w 133"/>
              <a:gd name="T3" fmla="*/ 62 h 63"/>
              <a:gd name="T4" fmla="*/ 102 w 133"/>
              <a:gd name="T5" fmla="*/ 62 h 63"/>
              <a:gd name="T6" fmla="*/ 132 w 133"/>
              <a:gd name="T7" fmla="*/ 31 h 63"/>
              <a:gd name="T8" fmla="*/ 132 w 133"/>
              <a:gd name="T9" fmla="*/ 31 h 63"/>
              <a:gd name="T10" fmla="*/ 102 w 133"/>
              <a:gd name="T11" fmla="*/ 0 h 63"/>
              <a:gd name="T12" fmla="*/ 30 w 133"/>
              <a:gd name="T13" fmla="*/ 0 h 63"/>
              <a:gd name="T14" fmla="*/ 30 w 133"/>
              <a:gd name="T15" fmla="*/ 0 h 63"/>
              <a:gd name="T16" fmla="*/ 0 w 133"/>
              <a:gd name="T17" fmla="*/ 31 h 63"/>
              <a:gd name="T18" fmla="*/ 0 w 133"/>
              <a:gd name="T19" fmla="*/ 31 h 63"/>
              <a:gd name="T20" fmla="*/ 30 w 133"/>
              <a:gd name="T21" fmla="*/ 6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63">
                <a:moveTo>
                  <a:pt x="30" y="62"/>
                </a:moveTo>
                <a:lnTo>
                  <a:pt x="102" y="62"/>
                </a:lnTo>
                <a:lnTo>
                  <a:pt x="102" y="62"/>
                </a:lnTo>
                <a:cubicBezTo>
                  <a:pt x="118" y="62"/>
                  <a:pt x="132" y="48"/>
                  <a:pt x="132" y="31"/>
                </a:cubicBezTo>
                <a:lnTo>
                  <a:pt x="132" y="31"/>
                </a:lnTo>
                <a:cubicBezTo>
                  <a:pt x="132" y="14"/>
                  <a:pt x="118" y="0"/>
                  <a:pt x="102" y="0"/>
                </a:cubicBezTo>
                <a:lnTo>
                  <a:pt x="30" y="0"/>
                </a:lnTo>
                <a:lnTo>
                  <a:pt x="30" y="0"/>
                </a:lnTo>
                <a:cubicBezTo>
                  <a:pt x="13" y="0"/>
                  <a:pt x="0" y="14"/>
                  <a:pt x="0" y="31"/>
                </a:cubicBezTo>
                <a:lnTo>
                  <a:pt x="0" y="31"/>
                </a:lnTo>
                <a:cubicBezTo>
                  <a:pt x="0" y="48"/>
                  <a:pt x="13" y="62"/>
                  <a:pt x="30" y="6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/>
          </a:p>
        </p:txBody>
      </p:sp>
      <p:sp>
        <p:nvSpPr>
          <p:cNvPr id="320" name="Freeform 187"/>
          <p:cNvSpPr>
            <a:spLocks noChangeArrowheads="1"/>
          </p:cNvSpPr>
          <p:nvPr/>
        </p:nvSpPr>
        <p:spPr bwMode="auto">
          <a:xfrm>
            <a:off x="6425382" y="3586696"/>
            <a:ext cx="68675" cy="66131"/>
          </a:xfrm>
          <a:custGeom>
            <a:avLst/>
            <a:gdLst>
              <a:gd name="T0" fmla="*/ 63 w 120"/>
              <a:gd name="T1" fmla="*/ 106 h 115"/>
              <a:gd name="T2" fmla="*/ 63 w 120"/>
              <a:gd name="T3" fmla="*/ 106 h 115"/>
              <a:gd name="T4" fmla="*/ 85 w 120"/>
              <a:gd name="T5" fmla="*/ 114 h 115"/>
              <a:gd name="T6" fmla="*/ 85 w 120"/>
              <a:gd name="T7" fmla="*/ 114 h 115"/>
              <a:gd name="T8" fmla="*/ 106 w 120"/>
              <a:gd name="T9" fmla="*/ 106 h 115"/>
              <a:gd name="T10" fmla="*/ 106 w 120"/>
              <a:gd name="T11" fmla="*/ 106 h 115"/>
              <a:gd name="T12" fmla="*/ 106 w 120"/>
              <a:gd name="T13" fmla="*/ 62 h 115"/>
              <a:gd name="T14" fmla="*/ 56 w 120"/>
              <a:gd name="T15" fmla="*/ 12 h 115"/>
              <a:gd name="T16" fmla="*/ 56 w 120"/>
              <a:gd name="T17" fmla="*/ 12 h 115"/>
              <a:gd name="T18" fmla="*/ 13 w 120"/>
              <a:gd name="T19" fmla="*/ 12 h 115"/>
              <a:gd name="T20" fmla="*/ 13 w 120"/>
              <a:gd name="T21" fmla="*/ 12 h 115"/>
              <a:gd name="T22" fmla="*/ 13 w 120"/>
              <a:gd name="T23" fmla="*/ 55 h 115"/>
              <a:gd name="T24" fmla="*/ 63 w 120"/>
              <a:gd name="T25" fmla="*/ 106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0" h="115">
                <a:moveTo>
                  <a:pt x="63" y="106"/>
                </a:moveTo>
                <a:lnTo>
                  <a:pt x="63" y="106"/>
                </a:lnTo>
                <a:cubicBezTo>
                  <a:pt x="69" y="112"/>
                  <a:pt x="77" y="114"/>
                  <a:pt x="85" y="114"/>
                </a:cubicBezTo>
                <a:lnTo>
                  <a:pt x="85" y="114"/>
                </a:lnTo>
                <a:cubicBezTo>
                  <a:pt x="93" y="114"/>
                  <a:pt x="101" y="112"/>
                  <a:pt x="106" y="106"/>
                </a:cubicBezTo>
                <a:lnTo>
                  <a:pt x="106" y="106"/>
                </a:lnTo>
                <a:cubicBezTo>
                  <a:pt x="119" y="94"/>
                  <a:pt x="119" y="74"/>
                  <a:pt x="106" y="62"/>
                </a:cubicBezTo>
                <a:lnTo>
                  <a:pt x="56" y="12"/>
                </a:lnTo>
                <a:lnTo>
                  <a:pt x="56" y="12"/>
                </a:lnTo>
                <a:cubicBezTo>
                  <a:pt x="44" y="0"/>
                  <a:pt x="25" y="0"/>
                  <a:pt x="13" y="12"/>
                </a:cubicBezTo>
                <a:lnTo>
                  <a:pt x="13" y="12"/>
                </a:lnTo>
                <a:cubicBezTo>
                  <a:pt x="0" y="24"/>
                  <a:pt x="0" y="44"/>
                  <a:pt x="13" y="55"/>
                </a:cubicBezTo>
                <a:lnTo>
                  <a:pt x="63" y="106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/>
          </a:p>
        </p:txBody>
      </p:sp>
      <p:sp>
        <p:nvSpPr>
          <p:cNvPr id="321" name="Freeform 188"/>
          <p:cNvSpPr>
            <a:spLocks noChangeArrowheads="1"/>
          </p:cNvSpPr>
          <p:nvPr/>
        </p:nvSpPr>
        <p:spPr bwMode="auto">
          <a:xfrm>
            <a:off x="6305839" y="3645197"/>
            <a:ext cx="615524" cy="376436"/>
          </a:xfrm>
          <a:custGeom>
            <a:avLst/>
            <a:gdLst>
              <a:gd name="T0" fmla="*/ 940 w 1067"/>
              <a:gd name="T1" fmla="*/ 521 h 654"/>
              <a:gd name="T2" fmla="*/ 254 w 1067"/>
              <a:gd name="T3" fmla="*/ 591 h 654"/>
              <a:gd name="T4" fmla="*/ 91 w 1067"/>
              <a:gd name="T5" fmla="*/ 510 h 654"/>
              <a:gd name="T6" fmla="*/ 92 w 1067"/>
              <a:gd name="T7" fmla="*/ 361 h 654"/>
              <a:gd name="T8" fmla="*/ 163 w 1067"/>
              <a:gd name="T9" fmla="*/ 296 h 654"/>
              <a:gd name="T10" fmla="*/ 288 w 1067"/>
              <a:gd name="T11" fmla="*/ 269 h 654"/>
              <a:gd name="T12" fmla="*/ 291 w 1067"/>
              <a:gd name="T13" fmla="*/ 269 h 654"/>
              <a:gd name="T14" fmla="*/ 365 w 1067"/>
              <a:gd name="T15" fmla="*/ 284 h 654"/>
              <a:gd name="T16" fmla="*/ 393 w 1067"/>
              <a:gd name="T17" fmla="*/ 283 h 654"/>
              <a:gd name="T18" fmla="*/ 408 w 1067"/>
              <a:gd name="T19" fmla="*/ 260 h 654"/>
              <a:gd name="T20" fmla="*/ 591 w 1067"/>
              <a:gd name="T21" fmla="*/ 96 h 654"/>
              <a:gd name="T22" fmla="*/ 742 w 1067"/>
              <a:gd name="T23" fmla="*/ 174 h 654"/>
              <a:gd name="T24" fmla="*/ 773 w 1067"/>
              <a:gd name="T25" fmla="*/ 187 h 654"/>
              <a:gd name="T26" fmla="*/ 806 w 1067"/>
              <a:gd name="T27" fmla="*/ 184 h 654"/>
              <a:gd name="T28" fmla="*/ 955 w 1067"/>
              <a:gd name="T29" fmla="*/ 243 h 654"/>
              <a:gd name="T30" fmla="*/ 1004 w 1067"/>
              <a:gd name="T31" fmla="*/ 373 h 654"/>
              <a:gd name="T32" fmla="*/ 940 w 1067"/>
              <a:gd name="T33" fmla="*/ 521 h 654"/>
              <a:gd name="T34" fmla="*/ 447 w 1067"/>
              <a:gd name="T35" fmla="*/ 61 h 654"/>
              <a:gd name="T36" fmla="*/ 472 w 1067"/>
              <a:gd name="T37" fmla="*/ 66 h 654"/>
              <a:gd name="T38" fmla="*/ 373 w 1067"/>
              <a:gd name="T39" fmla="*/ 168 h 654"/>
              <a:gd name="T40" fmla="*/ 368 w 1067"/>
              <a:gd name="T41" fmla="*/ 140 h 654"/>
              <a:gd name="T42" fmla="*/ 1000 w 1067"/>
              <a:gd name="T43" fmla="*/ 202 h 654"/>
              <a:gd name="T44" fmla="*/ 807 w 1067"/>
              <a:gd name="T45" fmla="*/ 122 h 654"/>
              <a:gd name="T46" fmla="*/ 781 w 1067"/>
              <a:gd name="T47" fmla="*/ 123 h 654"/>
              <a:gd name="T48" fmla="*/ 591 w 1067"/>
              <a:gd name="T49" fmla="*/ 35 h 654"/>
              <a:gd name="T50" fmla="*/ 544 w 1067"/>
              <a:gd name="T51" fmla="*/ 39 h 654"/>
              <a:gd name="T52" fmla="*/ 447 w 1067"/>
              <a:gd name="T53" fmla="*/ 0 h 654"/>
              <a:gd name="T54" fmla="*/ 306 w 1067"/>
              <a:gd name="T55" fmla="*/ 140 h 654"/>
              <a:gd name="T56" fmla="*/ 325 w 1067"/>
              <a:gd name="T57" fmla="*/ 210 h 654"/>
              <a:gd name="T58" fmla="*/ 292 w 1067"/>
              <a:gd name="T59" fmla="*/ 208 h 654"/>
              <a:gd name="T60" fmla="*/ 135 w 1067"/>
              <a:gd name="T61" fmla="*/ 241 h 654"/>
              <a:gd name="T62" fmla="*/ 39 w 1067"/>
              <a:gd name="T63" fmla="*/ 330 h 654"/>
              <a:gd name="T64" fmla="*/ 37 w 1067"/>
              <a:gd name="T65" fmla="*/ 541 h 654"/>
              <a:gd name="T66" fmla="*/ 254 w 1067"/>
              <a:gd name="T67" fmla="*/ 653 h 654"/>
              <a:gd name="T68" fmla="*/ 737 w 1067"/>
              <a:gd name="T69" fmla="*/ 653 h 654"/>
              <a:gd name="T70" fmla="*/ 982 w 1067"/>
              <a:gd name="T71" fmla="*/ 565 h 654"/>
              <a:gd name="T72" fmla="*/ 1066 w 1067"/>
              <a:gd name="T73" fmla="*/ 37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67" h="654">
                <a:moveTo>
                  <a:pt x="940" y="521"/>
                </a:moveTo>
                <a:lnTo>
                  <a:pt x="940" y="521"/>
                </a:lnTo>
                <a:cubicBezTo>
                  <a:pt x="892" y="567"/>
                  <a:pt x="821" y="591"/>
                  <a:pt x="737" y="591"/>
                </a:cubicBezTo>
                <a:lnTo>
                  <a:pt x="254" y="591"/>
                </a:lnTo>
                <a:lnTo>
                  <a:pt x="254" y="591"/>
                </a:lnTo>
                <a:cubicBezTo>
                  <a:pt x="178" y="591"/>
                  <a:pt x="120" y="562"/>
                  <a:pt x="91" y="510"/>
                </a:cubicBezTo>
                <a:lnTo>
                  <a:pt x="91" y="510"/>
                </a:lnTo>
                <a:cubicBezTo>
                  <a:pt x="64" y="465"/>
                  <a:pt x="65" y="408"/>
                  <a:pt x="92" y="361"/>
                </a:cubicBezTo>
                <a:lnTo>
                  <a:pt x="92" y="361"/>
                </a:lnTo>
                <a:cubicBezTo>
                  <a:pt x="108" y="334"/>
                  <a:pt x="132" y="312"/>
                  <a:pt x="163" y="296"/>
                </a:cubicBezTo>
                <a:lnTo>
                  <a:pt x="163" y="296"/>
                </a:lnTo>
                <a:cubicBezTo>
                  <a:pt x="198" y="278"/>
                  <a:pt x="240" y="269"/>
                  <a:pt x="288" y="269"/>
                </a:cubicBezTo>
                <a:lnTo>
                  <a:pt x="288" y="269"/>
                </a:lnTo>
                <a:cubicBezTo>
                  <a:pt x="289" y="269"/>
                  <a:pt x="290" y="269"/>
                  <a:pt x="291" y="269"/>
                </a:cubicBezTo>
                <a:lnTo>
                  <a:pt x="291" y="269"/>
                </a:lnTo>
                <a:cubicBezTo>
                  <a:pt x="317" y="269"/>
                  <a:pt x="343" y="274"/>
                  <a:pt x="365" y="284"/>
                </a:cubicBezTo>
                <a:lnTo>
                  <a:pt x="365" y="284"/>
                </a:lnTo>
                <a:cubicBezTo>
                  <a:pt x="374" y="288"/>
                  <a:pt x="384" y="288"/>
                  <a:pt x="393" y="283"/>
                </a:cubicBezTo>
                <a:lnTo>
                  <a:pt x="393" y="283"/>
                </a:lnTo>
                <a:cubicBezTo>
                  <a:pt x="401" y="278"/>
                  <a:pt x="407" y="269"/>
                  <a:pt x="408" y="260"/>
                </a:cubicBezTo>
                <a:lnTo>
                  <a:pt x="408" y="260"/>
                </a:lnTo>
                <a:cubicBezTo>
                  <a:pt x="419" y="167"/>
                  <a:pt x="497" y="96"/>
                  <a:pt x="591" y="96"/>
                </a:cubicBezTo>
                <a:lnTo>
                  <a:pt x="591" y="96"/>
                </a:lnTo>
                <a:cubicBezTo>
                  <a:pt x="651" y="96"/>
                  <a:pt x="707" y="126"/>
                  <a:pt x="742" y="174"/>
                </a:cubicBezTo>
                <a:lnTo>
                  <a:pt x="742" y="174"/>
                </a:lnTo>
                <a:cubicBezTo>
                  <a:pt x="749" y="184"/>
                  <a:pt x="761" y="189"/>
                  <a:pt x="773" y="187"/>
                </a:cubicBezTo>
                <a:lnTo>
                  <a:pt x="773" y="187"/>
                </a:lnTo>
                <a:cubicBezTo>
                  <a:pt x="785" y="184"/>
                  <a:pt x="796" y="183"/>
                  <a:pt x="806" y="184"/>
                </a:cubicBezTo>
                <a:lnTo>
                  <a:pt x="806" y="184"/>
                </a:lnTo>
                <a:cubicBezTo>
                  <a:pt x="868" y="184"/>
                  <a:pt x="919" y="205"/>
                  <a:pt x="955" y="243"/>
                </a:cubicBezTo>
                <a:lnTo>
                  <a:pt x="955" y="243"/>
                </a:lnTo>
                <a:cubicBezTo>
                  <a:pt x="987" y="277"/>
                  <a:pt x="1004" y="324"/>
                  <a:pt x="1004" y="373"/>
                </a:cubicBezTo>
                <a:lnTo>
                  <a:pt x="1004" y="373"/>
                </a:lnTo>
                <a:cubicBezTo>
                  <a:pt x="1004" y="429"/>
                  <a:pt x="981" y="482"/>
                  <a:pt x="940" y="521"/>
                </a:cubicBezTo>
                <a:close/>
                <a:moveTo>
                  <a:pt x="447" y="61"/>
                </a:moveTo>
                <a:lnTo>
                  <a:pt x="447" y="61"/>
                </a:lnTo>
                <a:cubicBezTo>
                  <a:pt x="456" y="61"/>
                  <a:pt x="464" y="63"/>
                  <a:pt x="472" y="66"/>
                </a:cubicBezTo>
                <a:lnTo>
                  <a:pt x="472" y="66"/>
                </a:lnTo>
                <a:cubicBezTo>
                  <a:pt x="430" y="89"/>
                  <a:pt x="395" y="124"/>
                  <a:pt x="373" y="168"/>
                </a:cubicBezTo>
                <a:lnTo>
                  <a:pt x="373" y="168"/>
                </a:lnTo>
                <a:cubicBezTo>
                  <a:pt x="369" y="159"/>
                  <a:pt x="368" y="150"/>
                  <a:pt x="368" y="140"/>
                </a:cubicBezTo>
                <a:lnTo>
                  <a:pt x="368" y="140"/>
                </a:lnTo>
                <a:cubicBezTo>
                  <a:pt x="368" y="97"/>
                  <a:pt x="403" y="61"/>
                  <a:pt x="447" y="61"/>
                </a:cubicBezTo>
                <a:close/>
                <a:moveTo>
                  <a:pt x="1000" y="202"/>
                </a:moveTo>
                <a:lnTo>
                  <a:pt x="1000" y="202"/>
                </a:lnTo>
                <a:cubicBezTo>
                  <a:pt x="952" y="151"/>
                  <a:pt x="886" y="123"/>
                  <a:pt x="807" y="122"/>
                </a:cubicBezTo>
                <a:lnTo>
                  <a:pt x="807" y="122"/>
                </a:lnTo>
                <a:cubicBezTo>
                  <a:pt x="798" y="122"/>
                  <a:pt x="790" y="123"/>
                  <a:pt x="781" y="123"/>
                </a:cubicBezTo>
                <a:lnTo>
                  <a:pt x="781" y="123"/>
                </a:lnTo>
                <a:cubicBezTo>
                  <a:pt x="734" y="67"/>
                  <a:pt x="664" y="35"/>
                  <a:pt x="591" y="35"/>
                </a:cubicBezTo>
                <a:lnTo>
                  <a:pt x="591" y="35"/>
                </a:lnTo>
                <a:cubicBezTo>
                  <a:pt x="575" y="35"/>
                  <a:pt x="559" y="36"/>
                  <a:pt x="544" y="39"/>
                </a:cubicBezTo>
                <a:lnTo>
                  <a:pt x="544" y="39"/>
                </a:lnTo>
                <a:cubicBezTo>
                  <a:pt x="518" y="14"/>
                  <a:pt x="483" y="0"/>
                  <a:pt x="447" y="0"/>
                </a:cubicBezTo>
                <a:lnTo>
                  <a:pt x="447" y="0"/>
                </a:lnTo>
                <a:cubicBezTo>
                  <a:pt x="369" y="0"/>
                  <a:pt x="306" y="63"/>
                  <a:pt x="306" y="140"/>
                </a:cubicBezTo>
                <a:lnTo>
                  <a:pt x="306" y="140"/>
                </a:lnTo>
                <a:cubicBezTo>
                  <a:pt x="306" y="165"/>
                  <a:pt x="313" y="189"/>
                  <a:pt x="325" y="210"/>
                </a:cubicBezTo>
                <a:lnTo>
                  <a:pt x="325" y="210"/>
                </a:lnTo>
                <a:cubicBezTo>
                  <a:pt x="314" y="208"/>
                  <a:pt x="303" y="208"/>
                  <a:pt x="292" y="208"/>
                </a:cubicBezTo>
                <a:lnTo>
                  <a:pt x="292" y="208"/>
                </a:lnTo>
                <a:cubicBezTo>
                  <a:pt x="232" y="207"/>
                  <a:pt x="179" y="219"/>
                  <a:pt x="135" y="241"/>
                </a:cubicBezTo>
                <a:lnTo>
                  <a:pt x="135" y="241"/>
                </a:lnTo>
                <a:cubicBezTo>
                  <a:pt x="94" y="262"/>
                  <a:pt x="61" y="293"/>
                  <a:pt x="39" y="330"/>
                </a:cubicBezTo>
                <a:lnTo>
                  <a:pt x="39" y="330"/>
                </a:lnTo>
                <a:cubicBezTo>
                  <a:pt x="1" y="396"/>
                  <a:pt x="0" y="477"/>
                  <a:pt x="37" y="541"/>
                </a:cubicBezTo>
                <a:lnTo>
                  <a:pt x="37" y="541"/>
                </a:lnTo>
                <a:cubicBezTo>
                  <a:pt x="78" y="612"/>
                  <a:pt x="157" y="653"/>
                  <a:pt x="254" y="653"/>
                </a:cubicBezTo>
                <a:lnTo>
                  <a:pt x="737" y="653"/>
                </a:lnTo>
                <a:lnTo>
                  <a:pt x="737" y="653"/>
                </a:lnTo>
                <a:cubicBezTo>
                  <a:pt x="837" y="653"/>
                  <a:pt x="922" y="622"/>
                  <a:pt x="982" y="565"/>
                </a:cubicBezTo>
                <a:lnTo>
                  <a:pt x="982" y="565"/>
                </a:lnTo>
                <a:cubicBezTo>
                  <a:pt x="1035" y="515"/>
                  <a:pt x="1065" y="447"/>
                  <a:pt x="1066" y="374"/>
                </a:cubicBezTo>
                <a:lnTo>
                  <a:pt x="1066" y="374"/>
                </a:lnTo>
                <a:cubicBezTo>
                  <a:pt x="1066" y="308"/>
                  <a:pt x="1043" y="247"/>
                  <a:pt x="1000" y="2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/>
          </a:p>
        </p:txBody>
      </p:sp>
      <p:sp>
        <p:nvSpPr>
          <p:cNvPr id="676" name="CuadroTexto 675"/>
          <p:cNvSpPr txBox="1"/>
          <p:nvPr/>
        </p:nvSpPr>
        <p:spPr>
          <a:xfrm>
            <a:off x="1067892" y="3246723"/>
            <a:ext cx="2656850" cy="400110"/>
          </a:xfrm>
          <a:prstGeom prst="rect">
            <a:avLst/>
          </a:prstGeom>
          <a:solidFill>
            <a:srgbClr val="FAF191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OBJECTIVE</a:t>
            </a:r>
            <a:endParaRPr lang="en-US" sz="2000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77" name="CuadroTexto 676"/>
          <p:cNvSpPr txBox="1"/>
          <p:nvPr/>
        </p:nvSpPr>
        <p:spPr>
          <a:xfrm>
            <a:off x="1002534" y="3875890"/>
            <a:ext cx="2818917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solidFill>
                  <a:schemeClr val="tx2"/>
                </a:solidFill>
                <a:latin typeface="Calibri"/>
                <a:ea typeface="Lato Light"/>
                <a:cs typeface="Lato Light"/>
              </a:rPr>
              <a:t>To Strengthen Myntra's market position and enhance customer satisfaction.</a:t>
            </a:r>
            <a:endParaRPr lang="en-US" sz="2400" b="1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80" name="CuadroTexto 679"/>
          <p:cNvSpPr txBox="1"/>
          <p:nvPr/>
        </p:nvSpPr>
        <p:spPr>
          <a:xfrm>
            <a:off x="6067649" y="2213618"/>
            <a:ext cx="115477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  <a:latin typeface="Calibri"/>
                <a:ea typeface="Lato"/>
                <a:cs typeface="Lato"/>
              </a:rPr>
              <a:t>EFFICIENT DELIVERY</a:t>
            </a:r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82" name="CuadroTexto 681"/>
          <p:cNvSpPr txBox="1"/>
          <p:nvPr/>
        </p:nvSpPr>
        <p:spPr>
          <a:xfrm>
            <a:off x="7424404" y="1346632"/>
            <a:ext cx="150919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  <a:latin typeface="Calibri"/>
                <a:ea typeface="Lato"/>
                <a:cs typeface="Lato"/>
              </a:rPr>
              <a:t>SUSTAINABLE INITIATIVES</a:t>
            </a:r>
            <a:endParaRPr lang="en-US" b="1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84" name="CuadroTexto 683"/>
          <p:cNvSpPr txBox="1"/>
          <p:nvPr/>
        </p:nvSpPr>
        <p:spPr>
          <a:xfrm>
            <a:off x="9155587" y="2152880"/>
            <a:ext cx="137924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  <a:latin typeface="Calibri"/>
                <a:ea typeface="Lato"/>
                <a:cs typeface="Lato"/>
              </a:rPr>
              <a:t>CUSTOMER EXPERIENCE</a:t>
            </a:r>
          </a:p>
        </p:txBody>
      </p:sp>
      <p:sp>
        <p:nvSpPr>
          <p:cNvPr id="686" name="CuadroTexto 685"/>
          <p:cNvSpPr txBox="1"/>
          <p:nvPr/>
        </p:nvSpPr>
        <p:spPr>
          <a:xfrm>
            <a:off x="9239141" y="4163722"/>
            <a:ext cx="113705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  <a:latin typeface="Calibri"/>
                <a:ea typeface="Lato"/>
                <a:cs typeface="Lato"/>
              </a:rPr>
              <a:t>PRODUCT QUALITY</a:t>
            </a:r>
            <a:endParaRPr lang="en-US" b="1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CuadroTexto 350">
            <a:extLst>
              <a:ext uri="{FF2B5EF4-FFF2-40B4-BE49-F238E27FC236}">
                <a16:creationId xmlns:a16="http://schemas.microsoft.com/office/drawing/2014/main" id="{EB85846B-B4DD-D346-BE0C-37F878C3F360}"/>
              </a:ext>
            </a:extLst>
          </p:cNvPr>
          <p:cNvSpPr txBox="1"/>
          <p:nvPr/>
        </p:nvSpPr>
        <p:spPr>
          <a:xfrm>
            <a:off x="499773" y="156087"/>
            <a:ext cx="4690903" cy="194489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7030A0"/>
                </a:solidFill>
                <a:latin typeface="Calibri"/>
                <a:ea typeface="Calibri"/>
                <a:cs typeface="Poppins"/>
              </a:rPr>
              <a:t>STRATEGIC ANALYSIS </a:t>
            </a:r>
            <a:endParaRPr lang="en-US"/>
          </a:p>
          <a:p>
            <a:pPr algn="ctr"/>
            <a:r>
              <a:rPr lang="en-US" sz="4000" b="1">
                <a:solidFill>
                  <a:srgbClr val="7030A0"/>
                </a:solidFill>
                <a:latin typeface="Calibri"/>
                <a:ea typeface="Calibri"/>
                <a:cs typeface="Poppins"/>
              </a:rPr>
              <a:t>of </a:t>
            </a:r>
            <a:endParaRPr lang="en-US">
              <a:solidFill>
                <a:srgbClr val="000000"/>
              </a:solidFill>
              <a:latin typeface="Tenorite"/>
              <a:ea typeface="Calibri"/>
              <a:cs typeface="Poppins"/>
            </a:endParaRPr>
          </a:p>
          <a:p>
            <a:pPr algn="ctr"/>
            <a:r>
              <a:rPr lang="en-US" sz="4000" b="1">
                <a:solidFill>
                  <a:srgbClr val="7030A0"/>
                </a:solidFill>
                <a:latin typeface="Calibri"/>
                <a:ea typeface="Calibri"/>
                <a:cs typeface="Poppins"/>
              </a:rPr>
              <a:t>MYNTRA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AFB5B-0F22-3F08-533B-4E02C62D49B5}"/>
              </a:ext>
            </a:extLst>
          </p:cNvPr>
          <p:cNvSpPr txBox="1"/>
          <p:nvPr/>
        </p:nvSpPr>
        <p:spPr>
          <a:xfrm>
            <a:off x="7727524" y="2590690"/>
            <a:ext cx="9286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Key Areas to Focus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uadroTexto 679">
            <a:extLst>
              <a:ext uri="{FF2B5EF4-FFF2-40B4-BE49-F238E27FC236}">
                <a16:creationId xmlns:a16="http://schemas.microsoft.com/office/drawing/2014/main" id="{0188ACAA-9474-ABD0-C13F-9A8121DE1D81}"/>
              </a:ext>
            </a:extLst>
          </p:cNvPr>
          <p:cNvSpPr txBox="1"/>
          <p:nvPr/>
        </p:nvSpPr>
        <p:spPr>
          <a:xfrm>
            <a:off x="6061740" y="4227898"/>
            <a:ext cx="1137059" cy="6522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  <a:latin typeface="Calibri"/>
                <a:ea typeface="Lato"/>
                <a:cs typeface="Lato"/>
              </a:rPr>
              <a:t>PRODUCT RANGE</a:t>
            </a:r>
          </a:p>
        </p:txBody>
      </p:sp>
    </p:spTree>
    <p:extLst>
      <p:ext uri="{BB962C8B-B14F-4D97-AF65-F5344CB8AC3E}">
        <p14:creationId xmlns:p14="http://schemas.microsoft.com/office/powerpoint/2010/main" val="7082728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adroTexto 350">
            <a:extLst>
              <a:ext uri="{FF2B5EF4-FFF2-40B4-BE49-F238E27FC236}">
                <a16:creationId xmlns:a16="http://schemas.microsoft.com/office/drawing/2014/main" id="{584F5B3F-5A31-34CF-F1B9-DE189F558A30}"/>
              </a:ext>
            </a:extLst>
          </p:cNvPr>
          <p:cNvSpPr txBox="1"/>
          <p:nvPr/>
        </p:nvSpPr>
        <p:spPr>
          <a:xfrm>
            <a:off x="104007" y="156087"/>
            <a:ext cx="12039178" cy="707886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7030A0"/>
                </a:solidFill>
                <a:latin typeface="Calibri"/>
                <a:ea typeface="Calibri"/>
                <a:cs typeface="Poppins"/>
              </a:rPr>
              <a:t>NEW STRATEGIC RECOMMENDATIONS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E3B4634-B920-2838-2408-15B3A3272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87293"/>
              </p:ext>
            </p:extLst>
          </p:nvPr>
        </p:nvGraphicFramePr>
        <p:xfrm>
          <a:off x="88604" y="868325"/>
          <a:ext cx="12057327" cy="575798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3032174412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1390227521"/>
                    </a:ext>
                  </a:extLst>
                </a:gridCol>
                <a:gridCol w="2133599">
                  <a:extLst>
                    <a:ext uri="{9D8B030D-6E8A-4147-A177-3AD203B41FA5}">
                      <a16:colId xmlns:a16="http://schemas.microsoft.com/office/drawing/2014/main" val="2835926001"/>
                    </a:ext>
                  </a:extLst>
                </a:gridCol>
                <a:gridCol w="2070099">
                  <a:extLst>
                    <a:ext uri="{9D8B030D-6E8A-4147-A177-3AD203B41FA5}">
                      <a16:colId xmlns:a16="http://schemas.microsoft.com/office/drawing/2014/main" val="3483982356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1304448066"/>
                    </a:ext>
                  </a:extLst>
                </a:gridCol>
                <a:gridCol w="2164029">
                  <a:extLst>
                    <a:ext uri="{9D8B030D-6E8A-4147-A177-3AD203B41FA5}">
                      <a16:colId xmlns:a16="http://schemas.microsoft.com/office/drawing/2014/main" val="3521803948"/>
                    </a:ext>
                  </a:extLst>
                </a:gridCol>
              </a:tblGrid>
              <a:tr h="411697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2"/>
                          </a:solidFill>
                          <a:latin typeface="Calibri"/>
                        </a:rPr>
                        <a:t>RECOMMENDATIONS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2"/>
                          </a:solidFill>
                          <a:latin typeface="Calibri"/>
                        </a:rPr>
                        <a:t>#1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2"/>
                          </a:solidFill>
                          <a:latin typeface="Calibri"/>
                        </a:rPr>
                        <a:t>#2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2"/>
                          </a:solidFill>
                          <a:latin typeface="Calibri"/>
                        </a:rPr>
                        <a:t>#3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2"/>
                          </a:solidFill>
                          <a:latin typeface="Calibri"/>
                        </a:rPr>
                        <a:t>#4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2"/>
                          </a:solidFill>
                          <a:latin typeface="Calibri"/>
                        </a:rPr>
                        <a:t>#5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736282"/>
                  </a:ext>
                </a:extLst>
              </a:tr>
              <a:tr h="9391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>
                          <a:solidFill>
                            <a:srgbClr val="002060"/>
                          </a:solidFill>
                          <a:latin typeface="Calibri"/>
                        </a:rPr>
                        <a:t>CRITERIA</a:t>
                      </a:r>
                      <a:endParaRPr lang="en-US" sz="1800" b="0">
                        <a:solidFill>
                          <a:srgbClr val="002060"/>
                        </a:solidFill>
                        <a:latin typeface="Calibr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>
                          <a:solidFill>
                            <a:srgbClr val="002060"/>
                          </a:solidFill>
                          <a:latin typeface="Calibri"/>
                        </a:rPr>
                        <a:t>ENHANCE CUSTOMER EXPERIENCE</a:t>
                      </a:r>
                      <a:endParaRPr lang="en-US" sz="1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>
                          <a:solidFill>
                            <a:srgbClr val="002060"/>
                          </a:solidFill>
                          <a:latin typeface="Calibri"/>
                        </a:rPr>
                        <a:t>IMPROVE PRODUCT QUALITY</a:t>
                      </a:r>
                      <a:endParaRPr lang="en-US" sz="1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>
                          <a:solidFill>
                            <a:srgbClr val="002060"/>
                          </a:solidFill>
                          <a:latin typeface="Calibri"/>
                        </a:rPr>
                        <a:t>STRENGHTEN DELIVERY NETWORK</a:t>
                      </a:r>
                      <a:endParaRPr lang="en-US" sz="1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>
                          <a:solidFill>
                            <a:srgbClr val="002060"/>
                          </a:solidFill>
                          <a:latin typeface="Calibri"/>
                        </a:rPr>
                        <a:t>EXPAND PRODUCT RANGE</a:t>
                      </a:r>
                      <a:endParaRPr lang="en-US" sz="1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>
                          <a:solidFill>
                            <a:srgbClr val="002060"/>
                          </a:solidFill>
                          <a:latin typeface="Calibri"/>
                        </a:rPr>
                        <a:t>INVEST SUSTAINABLE FASHIONS</a:t>
                      </a:r>
                      <a:endParaRPr lang="en-US" sz="180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817361"/>
                  </a:ext>
                </a:extLst>
              </a:tr>
              <a:tr h="100351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latin typeface="Calibri"/>
                        </a:rPr>
                        <a:t>OBJECTIVE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Calibri"/>
                        </a:rPr>
                        <a:t>Provide faster and more reliable support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Calibri"/>
                        </a:rPr>
                        <a:t>Ensure consistent quality across all product categories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Calibri"/>
                        </a:rPr>
                        <a:t>Improve delivery times across regions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Calibri"/>
                        </a:rPr>
                        <a:t>Offer a broader variety of brands and styles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Calibri"/>
                        </a:rPr>
                        <a:t>Lead in Eco-conscious fashion choices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784729"/>
                  </a:ext>
                </a:extLst>
              </a:tr>
              <a:tr h="9779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latin typeface="Calibri"/>
                        </a:rPr>
                        <a:t>ACTION - 1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Calibri"/>
                        </a:rPr>
                        <a:t>Expand customer service teams 24/7, especially peak times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Calibri"/>
                        </a:rPr>
                        <a:t>Collaborate with High-quality Brands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Calibri"/>
                        </a:rPr>
                        <a:t>Partner with local delivery providers in remote areas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Calibri"/>
                        </a:rPr>
                        <a:t>Partner with High-end and niche brands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Calibri"/>
                        </a:rPr>
                        <a:t>Increase sustainable product options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85208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b="1">
                          <a:latin typeface="Calibri"/>
                        </a:rPr>
                        <a:t>                   - 2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>
                          <a:latin typeface="Calibri"/>
                        </a:rPr>
                        <a:t>Improve App interface for faster browsing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>
                          <a:latin typeface="Calibri"/>
                        </a:rPr>
                        <a:t>Strengthen quality control on Myntra's private labels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>
                          <a:latin typeface="Calibri"/>
                        </a:rPr>
                        <a:t>Open more regional warehouses to speed up delivery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>
                          <a:latin typeface="Calibri"/>
                        </a:rPr>
                        <a:t>Introduce more sustainable and Eco-friendly brands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>
                          <a:latin typeface="Calibri"/>
                        </a:rPr>
                        <a:t>Promote eco-friendly initiatives in marketing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513849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latin typeface="Calibri"/>
                        </a:rPr>
                        <a:t>EXPECTED OUTCOME</a:t>
                      </a:r>
                      <a:endParaRPr lang="en-US" b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Calibri"/>
                        </a:rPr>
                        <a:t>Increase in Customer satisfaction and Loyalty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Calibri"/>
                        </a:rPr>
                        <a:t>Reduced returns and Better Brand reputation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Calibri"/>
                        </a:rPr>
                        <a:t>Faster delivery, leading to higher customer retention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Calibri"/>
                        </a:rPr>
                        <a:t>Greater appeal to a wide range of customer preferences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Calibri"/>
                        </a:rPr>
                        <a:t>Attract eco-conscious consumers and </a:t>
                      </a:r>
                      <a:r>
                        <a:rPr lang="en-US" b="0" err="1">
                          <a:latin typeface="Calibri"/>
                        </a:rPr>
                        <a:t>strenghten</a:t>
                      </a:r>
                      <a:r>
                        <a:rPr lang="en-US" b="0">
                          <a:latin typeface="Calibri"/>
                        </a:rPr>
                        <a:t> Brand 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317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01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F94AD5-0543-D711-63CE-F7045DEB6D0C}"/>
              </a:ext>
            </a:extLst>
          </p:cNvPr>
          <p:cNvSpPr txBox="1"/>
          <p:nvPr/>
        </p:nvSpPr>
        <p:spPr>
          <a:xfrm>
            <a:off x="1244009" y="1016000"/>
            <a:ext cx="10453279" cy="498598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7030A0"/>
                </a:solidFill>
                <a:latin typeface="Calibri"/>
                <a:cs typeface="Calibri"/>
              </a:rPr>
              <a:t>KEY TAKEAWAYS</a:t>
            </a:r>
          </a:p>
          <a:p>
            <a:endParaRPr lang="en-US" sz="2000">
              <a:latin typeface="Calibri"/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US" sz="2000">
                <a:latin typeface="Calibri"/>
                <a:cs typeface="Calibri"/>
              </a:rPr>
              <a:t>To thrive in a competitive market, Myntra must focus on customer sentiment insights, reinforce its strengths, and strategically address areas for improvement. </a:t>
            </a:r>
          </a:p>
          <a:p>
            <a:endParaRPr lang="en-US" sz="2000">
              <a:latin typeface="Calibri"/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US" sz="2000">
                <a:latin typeface="Calibri"/>
                <a:cs typeface="Calibri"/>
              </a:rPr>
              <a:t>Prioritizing fast delivery, quality, and responsiveness will strengthen customer trust and loyalty.</a:t>
            </a:r>
          </a:p>
          <a:p>
            <a:pPr marL="342900" indent="-342900">
              <a:buFont typeface="Wingdings"/>
              <a:buChar char="Ø"/>
            </a:pPr>
            <a:endParaRPr lang="en-US"/>
          </a:p>
          <a:p>
            <a:pPr marL="342900" indent="-342900">
              <a:buFont typeface="Wingdings"/>
              <a:buChar char="Ø"/>
            </a:pPr>
            <a:r>
              <a:rPr lang="en-US" sz="2000">
                <a:latin typeface="Calibri"/>
                <a:cs typeface="Calibri"/>
              </a:rPr>
              <a:t>By aligning with sustainable, tech-driven, and influencer-led trends, Myntra can enhance its market position. </a:t>
            </a:r>
            <a:endParaRPr lang="en-US">
              <a:latin typeface="Tenorite"/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en-US" sz="2000">
              <a:latin typeface="Calibri"/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US" sz="2000">
                <a:latin typeface="Calibri"/>
                <a:cs typeface="Calibri"/>
              </a:rPr>
              <a:t>Implementing regular quality checks, improving logistics, and encouraging customer feedback will support ongoing improvement. </a:t>
            </a:r>
            <a:endParaRPr lang="en-US">
              <a:latin typeface="Tenorite"/>
              <a:cs typeface="Calibri"/>
            </a:endParaRPr>
          </a:p>
          <a:p>
            <a:endParaRPr lang="en-US" sz="2000">
              <a:latin typeface="Calibri"/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US" sz="2000">
                <a:latin typeface="Calibri"/>
                <a:cs typeface="Calibri"/>
              </a:rPr>
              <a:t>A commitment to these strategies will ensure Myntra remains agile, customer-centric, and well-positioned for sustainable growth in the fashion retail industry.</a:t>
            </a:r>
            <a:endParaRPr lang="en-US"/>
          </a:p>
          <a:p>
            <a:pPr marL="342900" indent="-342900" algn="l">
              <a:buFont typeface="Wingdings"/>
              <a:buChar char="Ø"/>
            </a:pPr>
            <a:endParaRPr lang="en-US" sz="2000">
              <a:latin typeface="Calibri"/>
              <a:cs typeface="Calibri"/>
            </a:endParaRPr>
          </a:p>
        </p:txBody>
      </p:sp>
      <p:pic>
        <p:nvPicPr>
          <p:cNvPr id="3" name="Picture 2" descr="accuracy, arrow, target, targeting ">
            <a:extLst>
              <a:ext uri="{FF2B5EF4-FFF2-40B4-BE49-F238E27FC236}">
                <a16:creationId xmlns:a16="http://schemas.microsoft.com/office/drawing/2014/main" id="{4FE6791B-C2F1-B6AA-560C-29C46C267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34" y="1659270"/>
            <a:ext cx="609600" cy="609600"/>
          </a:xfrm>
          <a:prstGeom prst="rect">
            <a:avLst/>
          </a:prstGeom>
        </p:spPr>
      </p:pic>
      <p:pic>
        <p:nvPicPr>
          <p:cNvPr id="4" name="Picture 3" descr="accuracy, arrow, target, targeting ">
            <a:extLst>
              <a:ext uri="{FF2B5EF4-FFF2-40B4-BE49-F238E27FC236}">
                <a16:creationId xmlns:a16="http://schemas.microsoft.com/office/drawing/2014/main" id="{8395D8E2-7A38-D209-C517-691EAB37D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06" y="2438990"/>
            <a:ext cx="609600" cy="609600"/>
          </a:xfrm>
          <a:prstGeom prst="rect">
            <a:avLst/>
          </a:prstGeom>
        </p:spPr>
      </p:pic>
      <p:pic>
        <p:nvPicPr>
          <p:cNvPr id="5" name="Picture 4" descr="accuracy, arrow, target, targeting ">
            <a:extLst>
              <a:ext uri="{FF2B5EF4-FFF2-40B4-BE49-F238E27FC236}">
                <a16:creationId xmlns:a16="http://schemas.microsoft.com/office/drawing/2014/main" id="{709E6C19-6CD7-E6BB-A4AB-13FB80C7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06" y="3195083"/>
            <a:ext cx="609600" cy="609600"/>
          </a:xfrm>
          <a:prstGeom prst="rect">
            <a:avLst/>
          </a:prstGeom>
        </p:spPr>
      </p:pic>
      <p:pic>
        <p:nvPicPr>
          <p:cNvPr id="6" name="Picture 5" descr="accuracy, arrow, target, targeting ">
            <a:extLst>
              <a:ext uri="{FF2B5EF4-FFF2-40B4-BE49-F238E27FC236}">
                <a16:creationId xmlns:a16="http://schemas.microsoft.com/office/drawing/2014/main" id="{AB27E573-FCB7-8B8F-93F4-C86CAAE50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92" y="4116572"/>
            <a:ext cx="609600" cy="609600"/>
          </a:xfrm>
          <a:prstGeom prst="rect">
            <a:avLst/>
          </a:prstGeom>
        </p:spPr>
      </p:pic>
      <p:pic>
        <p:nvPicPr>
          <p:cNvPr id="7" name="Picture 6" descr="accuracy, arrow, target, targeting ">
            <a:extLst>
              <a:ext uri="{FF2B5EF4-FFF2-40B4-BE49-F238E27FC236}">
                <a16:creationId xmlns:a16="http://schemas.microsoft.com/office/drawing/2014/main" id="{F91C1421-28EC-7EF6-6934-E32684A0A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92" y="5014432"/>
            <a:ext cx="60960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1A5F55-695D-DAB7-25C7-2C96D1CAB56F}"/>
              </a:ext>
            </a:extLst>
          </p:cNvPr>
          <p:cNvSpPr txBox="1"/>
          <p:nvPr/>
        </p:nvSpPr>
        <p:spPr>
          <a:xfrm>
            <a:off x="1790699" y="57378"/>
            <a:ext cx="82422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rgbClr val="7030A0"/>
                </a:solidFill>
                <a:latin typeface="Calibri"/>
                <a:cs typeface="Calibri"/>
              </a:rPr>
              <a:t>WRAP-UP OF MYNTRA ANALYSIS</a:t>
            </a:r>
            <a:endParaRPr lang="en-US" sz="2800">
              <a:solidFill>
                <a:srgbClr val="7030A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6345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Myntra expects 40 percent growth during fashion upgrade event">
            <a:extLst>
              <a:ext uri="{FF2B5EF4-FFF2-40B4-BE49-F238E27FC236}">
                <a16:creationId xmlns:a16="http://schemas.microsoft.com/office/drawing/2014/main" id="{8CAEA36E-3FAB-3E32-D10C-9E45B5FFF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626" y="159160"/>
            <a:ext cx="2743200" cy="2737873"/>
          </a:xfrm>
          <a:prstGeom prst="rect">
            <a:avLst/>
          </a:prstGeom>
        </p:spPr>
      </p:pic>
      <p:pic>
        <p:nvPicPr>
          <p:cNvPr id="3" name="Picture 2" descr="Myntra's BFF sale sees 5 million customers, 8 million orders">
            <a:extLst>
              <a:ext uri="{FF2B5EF4-FFF2-40B4-BE49-F238E27FC236}">
                <a16:creationId xmlns:a16="http://schemas.microsoft.com/office/drawing/2014/main" id="{D7EB5900-6015-9F51-BC2D-7D1AA28AE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73" y="3687967"/>
            <a:ext cx="2743199" cy="3168344"/>
          </a:xfrm>
          <a:prstGeom prst="rect">
            <a:avLst/>
          </a:prstGeom>
        </p:spPr>
      </p:pic>
      <p:pic>
        <p:nvPicPr>
          <p:cNvPr id="4" name="Picture 3" descr="Myntra introduces its Style Squad; emerging creators handpicked to be the  faces of Myntra's Social Commerce - Social Nation">
            <a:extLst>
              <a:ext uri="{FF2B5EF4-FFF2-40B4-BE49-F238E27FC236}">
                <a16:creationId xmlns:a16="http://schemas.microsoft.com/office/drawing/2014/main" id="{91DBCADB-8E08-4A57-9EFE-50CC1C9AE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6342" y="4959865"/>
            <a:ext cx="2743199" cy="1830228"/>
          </a:xfrm>
          <a:prstGeom prst="rect">
            <a:avLst/>
          </a:prstGeom>
        </p:spPr>
      </p:pic>
      <p:pic>
        <p:nvPicPr>
          <p:cNvPr id="5" name="Picture 4" descr="Myntra gets Hrithik Roshan, Sonakshi Sinha and Samantha Akkineni to  announce EORS | The Work | Campaign India">
            <a:extLst>
              <a:ext uri="{FF2B5EF4-FFF2-40B4-BE49-F238E27FC236}">
                <a16:creationId xmlns:a16="http://schemas.microsoft.com/office/drawing/2014/main" id="{A45AEC24-248A-831A-5CCC-FA373DEC6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" y="297938"/>
            <a:ext cx="2457450" cy="1543050"/>
          </a:xfrm>
          <a:prstGeom prst="rect">
            <a:avLst/>
          </a:prstGeom>
        </p:spPr>
      </p:pic>
      <p:pic>
        <p:nvPicPr>
          <p:cNvPr id="8" name="Picture 7" descr="Vijay Deverakonda on X: &quot;The Myntra Big Fashion Festival starts at  midnight, and this is where you make your festive fashion look 10/10 WOW.  Go on, get retweeting to spread the word,">
            <a:extLst>
              <a:ext uri="{FF2B5EF4-FFF2-40B4-BE49-F238E27FC236}">
                <a16:creationId xmlns:a16="http://schemas.microsoft.com/office/drawing/2014/main" id="{F1B386FF-EBCE-8AC5-6A7E-A3CB22819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922" y="169590"/>
            <a:ext cx="2743200" cy="1545336"/>
          </a:xfrm>
          <a:prstGeom prst="rect">
            <a:avLst/>
          </a:prstGeom>
        </p:spPr>
      </p:pic>
      <p:pic>
        <p:nvPicPr>
          <p:cNvPr id="9" name="Picture 8" descr="Myntra Fashion Superstar (TV Series 2019– ) - Photos - IMDb">
            <a:extLst>
              <a:ext uri="{FF2B5EF4-FFF2-40B4-BE49-F238E27FC236}">
                <a16:creationId xmlns:a16="http://schemas.microsoft.com/office/drawing/2014/main" id="{71FE095F-2671-E2A2-8537-391B32B125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017" y="1584141"/>
            <a:ext cx="2590800" cy="3891280"/>
          </a:xfrm>
          <a:prstGeom prst="rect">
            <a:avLst/>
          </a:prstGeom>
        </p:spPr>
      </p:pic>
      <p:pic>
        <p:nvPicPr>
          <p:cNvPr id="10" name="Picture 9" descr="Myntra brings Sushmita Sen onboard for season 2 of its digital fashion  reality show">
            <a:extLst>
              <a:ext uri="{FF2B5EF4-FFF2-40B4-BE49-F238E27FC236}">
                <a16:creationId xmlns:a16="http://schemas.microsoft.com/office/drawing/2014/main" id="{61197663-86A7-8FCF-CD15-DA9E202440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0061" y="4415913"/>
            <a:ext cx="2413000" cy="2444750"/>
          </a:xfrm>
          <a:prstGeom prst="rect">
            <a:avLst/>
          </a:prstGeom>
        </p:spPr>
      </p:pic>
      <p:pic>
        <p:nvPicPr>
          <p:cNvPr id="11" name="Picture 10" descr="Myntra Fashion Superstar (TV Series 2019– ) - Photos - IMDb">
            <a:extLst>
              <a:ext uri="{FF2B5EF4-FFF2-40B4-BE49-F238E27FC236}">
                <a16:creationId xmlns:a16="http://schemas.microsoft.com/office/drawing/2014/main" id="{1C21D671-C3AB-6091-E620-218A0A27B6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7842" y="-2162"/>
            <a:ext cx="1816100" cy="2724785"/>
          </a:xfrm>
          <a:prstGeom prst="rect">
            <a:avLst/>
          </a:prstGeom>
        </p:spPr>
      </p:pic>
      <p:pic>
        <p:nvPicPr>
          <p:cNvPr id="12" name="Picture 11" descr="Myntra's reality show Fashion Superstar will broaden the influencer market">
            <a:extLst>
              <a:ext uri="{FF2B5EF4-FFF2-40B4-BE49-F238E27FC236}">
                <a16:creationId xmlns:a16="http://schemas.microsoft.com/office/drawing/2014/main" id="{1D0E9520-4DFF-42E7-2650-4A307A8EAB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8976" y="4328959"/>
            <a:ext cx="1956208" cy="1266312"/>
          </a:xfrm>
          <a:prstGeom prst="rect">
            <a:avLst/>
          </a:prstGeom>
        </p:spPr>
      </p:pic>
      <p:pic>
        <p:nvPicPr>
          <p:cNvPr id="13" name="Picture 12" descr="Myntra Right To Fashion Sale | Best Offers To Claim">
            <a:extLst>
              <a:ext uri="{FF2B5EF4-FFF2-40B4-BE49-F238E27FC236}">
                <a16:creationId xmlns:a16="http://schemas.microsoft.com/office/drawing/2014/main" id="{3A460372-9D54-1299-59B8-465D0A18F0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3327" y="5642612"/>
            <a:ext cx="2743199" cy="1221614"/>
          </a:xfrm>
          <a:prstGeom prst="rect">
            <a:avLst/>
          </a:prstGeom>
        </p:spPr>
      </p:pic>
      <p:pic>
        <p:nvPicPr>
          <p:cNvPr id="14" name="Picture 13" descr="Myntra Photos Discount Factory | www.paeg.uz">
            <a:extLst>
              <a:ext uri="{FF2B5EF4-FFF2-40B4-BE49-F238E27FC236}">
                <a16:creationId xmlns:a16="http://schemas.microsoft.com/office/drawing/2014/main" id="{2912B68A-83B3-44F4-B20D-7EE94B0FDA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7565" y="2882900"/>
            <a:ext cx="3390490" cy="2073787"/>
          </a:xfrm>
          <a:prstGeom prst="rect">
            <a:avLst/>
          </a:prstGeom>
        </p:spPr>
      </p:pic>
      <p:pic>
        <p:nvPicPr>
          <p:cNvPr id="15" name="Picture 14" descr="Myntra - Myntra updated their cover photo.">
            <a:extLst>
              <a:ext uri="{FF2B5EF4-FFF2-40B4-BE49-F238E27FC236}">
                <a16:creationId xmlns:a16="http://schemas.microsoft.com/office/drawing/2014/main" id="{4A5A2563-7F39-9A18-F497-494FFF39F6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3769" y="5500208"/>
            <a:ext cx="2216149" cy="1027304"/>
          </a:xfrm>
          <a:prstGeom prst="rect">
            <a:avLst/>
          </a:prstGeom>
        </p:spPr>
      </p:pic>
      <p:pic>
        <p:nvPicPr>
          <p:cNvPr id="17" name="Picture 16" descr="Image result for myntra line image">
            <a:extLst>
              <a:ext uri="{FF2B5EF4-FFF2-40B4-BE49-F238E27FC236}">
                <a16:creationId xmlns:a16="http://schemas.microsoft.com/office/drawing/2014/main" id="{47C6133B-5E67-21FF-5AA0-35DFFC8689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76650" y="1217645"/>
            <a:ext cx="2743200" cy="1679510"/>
          </a:xfrm>
          <a:prstGeom prst="rect">
            <a:avLst/>
          </a:prstGeom>
        </p:spPr>
      </p:pic>
      <p:pic>
        <p:nvPicPr>
          <p:cNvPr id="18" name="Picture 17" descr="YET E-commerce News: Myntra plans to diversify; faster approach to ...">
            <a:extLst>
              <a:ext uri="{FF2B5EF4-FFF2-40B4-BE49-F238E27FC236}">
                <a16:creationId xmlns:a16="http://schemas.microsoft.com/office/drawing/2014/main" id="{82B13955-D179-04FD-01A1-1CFB889C22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1908956"/>
            <a:ext cx="2743200" cy="1630388"/>
          </a:xfrm>
          <a:prstGeom prst="rect">
            <a:avLst/>
          </a:prstGeom>
        </p:spPr>
      </p:pic>
      <p:pic>
        <p:nvPicPr>
          <p:cNvPr id="19" name="Picture 18" descr="Image result for myntra line image">
            <a:extLst>
              <a:ext uri="{FF2B5EF4-FFF2-40B4-BE49-F238E27FC236}">
                <a16:creationId xmlns:a16="http://schemas.microsoft.com/office/drawing/2014/main" id="{4EB30FEC-C92C-F2E0-7398-2CE0E66F5C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30700" y="-1040"/>
            <a:ext cx="1930399" cy="1589580"/>
          </a:xfrm>
          <a:prstGeom prst="rect">
            <a:avLst/>
          </a:prstGeom>
        </p:spPr>
      </p:pic>
      <p:pic>
        <p:nvPicPr>
          <p:cNvPr id="20" name="Picture 19" descr="Early access for the Myntra Big Fashion Festival has begun ...">
            <a:extLst>
              <a:ext uri="{FF2B5EF4-FFF2-40B4-BE49-F238E27FC236}">
                <a16:creationId xmlns:a16="http://schemas.microsoft.com/office/drawing/2014/main" id="{E0B77DC9-4129-6AE4-0CB9-84190C5DDB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22600" y="2597150"/>
            <a:ext cx="2698750" cy="172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39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ppreciate, celebration, gratitude, thankyou ">
            <a:extLst>
              <a:ext uri="{FF2B5EF4-FFF2-40B4-BE49-F238E27FC236}">
                <a16:creationId xmlns:a16="http://schemas.microsoft.com/office/drawing/2014/main" id="{4BCC0894-151E-E4A9-BE7D-A74516FCB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340" y="4305595"/>
            <a:ext cx="2476203" cy="1501553"/>
          </a:xfrm>
          <a:prstGeom prst="rect">
            <a:avLst/>
          </a:prstGeom>
        </p:spPr>
      </p:pic>
      <p:pic>
        <p:nvPicPr>
          <p:cNvPr id="4" name="Picture 3" descr="Free Thanks PowerPoint, Canva, and ...">
            <a:extLst>
              <a:ext uri="{FF2B5EF4-FFF2-40B4-BE49-F238E27FC236}">
                <a16:creationId xmlns:a16="http://schemas.microsoft.com/office/drawing/2014/main" id="{F3FDF9B9-E107-C86E-1E9A-9EF22FC26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726" y="1012858"/>
            <a:ext cx="4639339" cy="2540377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330533-1770-070B-3AB2-068796919406}"/>
              </a:ext>
            </a:extLst>
          </p:cNvPr>
          <p:cNvSpPr txBox="1"/>
          <p:nvPr/>
        </p:nvSpPr>
        <p:spPr>
          <a:xfrm>
            <a:off x="381000" y="241300"/>
            <a:ext cx="11468100" cy="6362700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5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447FD-9494-2BFF-83EC-C6DD1D50BFAA}"/>
              </a:ext>
            </a:extLst>
          </p:cNvPr>
          <p:cNvSpPr txBox="1"/>
          <p:nvPr/>
        </p:nvSpPr>
        <p:spPr>
          <a:xfrm>
            <a:off x="480506" y="247650"/>
            <a:ext cx="3734568" cy="13234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rgbClr val="7030A0"/>
                </a:solidFill>
              </a:rPr>
              <a:t>COMPANY </a:t>
            </a:r>
            <a:endParaRPr lang="en-US">
              <a:solidFill>
                <a:srgbClr val="7030A0"/>
              </a:solidFill>
            </a:endParaRPr>
          </a:p>
          <a:p>
            <a:pPr algn="ctr"/>
            <a:r>
              <a:rPr lang="en-US" sz="4000" b="1">
                <a:solidFill>
                  <a:srgbClr val="7030A0"/>
                </a:solidFill>
              </a:rPr>
              <a:t>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74DBB-F24A-52B8-D80E-898C29422420}"/>
              </a:ext>
            </a:extLst>
          </p:cNvPr>
          <p:cNvSpPr txBox="1"/>
          <p:nvPr/>
        </p:nvSpPr>
        <p:spPr>
          <a:xfrm>
            <a:off x="4675414" y="231252"/>
            <a:ext cx="7402286" cy="64325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  <a:p>
            <a:r>
              <a:rPr lang="en-US" b="1">
                <a:solidFill>
                  <a:srgbClr val="7030A0"/>
                </a:solidFill>
              </a:rPr>
              <a:t>Type           : Indian Fashion E-Commerce Industry</a:t>
            </a:r>
            <a:endParaRPr lang="en-US">
              <a:solidFill>
                <a:srgbClr val="7030A0"/>
              </a:solidFill>
            </a:endParaRPr>
          </a:p>
          <a:p>
            <a:endParaRPr lang="en-US" b="1">
              <a:solidFill>
                <a:srgbClr val="7030A0"/>
              </a:solidFill>
            </a:endParaRPr>
          </a:p>
          <a:p>
            <a:r>
              <a:rPr lang="en-US" b="1">
                <a:solidFill>
                  <a:schemeClr val="accent2">
                    <a:lumMod val="76000"/>
                  </a:schemeClr>
                </a:solidFill>
              </a:rPr>
              <a:t>Products     : Sells Fashion &amp; Life-style Products</a:t>
            </a:r>
          </a:p>
          <a:p>
            <a:endParaRPr lang="en-US" b="1">
              <a:solidFill>
                <a:srgbClr val="7030A0"/>
              </a:solidFill>
            </a:endParaRPr>
          </a:p>
          <a:p>
            <a:r>
              <a:rPr lang="en-US" b="1">
                <a:solidFill>
                  <a:srgbClr val="7030A0"/>
                </a:solidFill>
              </a:rPr>
              <a:t>Founded on      : In 2007-2008 as an online portal for Personalized         Gifts.</a:t>
            </a:r>
          </a:p>
          <a:p>
            <a:r>
              <a:rPr lang="en-US" b="1">
                <a:solidFill>
                  <a:schemeClr val="accent2">
                    <a:lumMod val="76000"/>
                  </a:schemeClr>
                </a:solidFill>
              </a:rPr>
              <a:t>Head-Quarters  : Bengaluru, Karnataka.</a:t>
            </a:r>
          </a:p>
          <a:p>
            <a:endParaRPr lang="en-US" b="1">
              <a:solidFill>
                <a:srgbClr val="7030A0"/>
              </a:solidFill>
            </a:endParaRPr>
          </a:p>
          <a:p>
            <a:r>
              <a:rPr lang="en-US" b="1">
                <a:solidFill>
                  <a:srgbClr val="7030A0"/>
                </a:solidFill>
              </a:rPr>
              <a:t>Products       : </a:t>
            </a:r>
            <a:r>
              <a:rPr lang="en-US" b="1">
                <a:solidFill>
                  <a:srgbClr val="7030A0"/>
                </a:solidFill>
                <a:latin typeface="Tenorite"/>
                <a:ea typeface="Calibri"/>
                <a:cs typeface="Arial"/>
              </a:rPr>
              <a:t>Offers wide Range of products over 500 Brands,         including Adidas, Nike, Puma, etc.,.</a:t>
            </a:r>
            <a:endParaRPr lang="en-US" sz="1600" b="1">
              <a:solidFill>
                <a:srgbClr val="7030A0"/>
              </a:solidFill>
              <a:latin typeface="Calibri"/>
              <a:ea typeface="Calibri"/>
              <a:cs typeface="Calibri"/>
            </a:endParaRPr>
          </a:p>
          <a:p>
            <a:endParaRPr lang="en-US" b="1">
              <a:solidFill>
                <a:srgbClr val="7030A0"/>
              </a:solidFill>
              <a:latin typeface="Tenorite"/>
              <a:ea typeface="Calibri"/>
              <a:cs typeface="Arial"/>
            </a:endParaRPr>
          </a:p>
          <a:p>
            <a:r>
              <a:rPr lang="en-US" b="1">
                <a:solidFill>
                  <a:schemeClr val="accent2">
                    <a:lumMod val="76000"/>
                  </a:schemeClr>
                </a:solidFill>
                <a:latin typeface="Tenorite"/>
                <a:ea typeface="Calibri"/>
                <a:cs typeface="Arial"/>
              </a:rPr>
              <a:t>Services     : Includes Cash-on-Delivery, 30-day return policy,           &amp; a dedicated customer support team.</a:t>
            </a:r>
          </a:p>
          <a:p>
            <a:endParaRPr lang="en-US" b="1">
              <a:solidFill>
                <a:srgbClr val="7030A0"/>
              </a:solidFill>
              <a:latin typeface="Tenorite"/>
              <a:ea typeface="Calibri"/>
              <a:cs typeface="Arial"/>
            </a:endParaRPr>
          </a:p>
          <a:p>
            <a:r>
              <a:rPr lang="en-US" b="1">
                <a:solidFill>
                  <a:srgbClr val="7030A0"/>
                </a:solidFill>
                <a:latin typeface="Tenorite"/>
                <a:ea typeface="Calibri"/>
                <a:cs typeface="Arial"/>
              </a:rPr>
              <a:t>Features    : Try &amp; Buy "Virtual Try On" feature, alteration as                services, and an M- express delivery services.</a:t>
            </a:r>
          </a:p>
          <a:p>
            <a:endParaRPr lang="en-US" b="1">
              <a:solidFill>
                <a:srgbClr val="7030A0"/>
              </a:solidFill>
              <a:latin typeface="Tenorite"/>
              <a:ea typeface="Calibri"/>
              <a:cs typeface="Arial"/>
            </a:endParaRPr>
          </a:p>
          <a:p>
            <a:r>
              <a:rPr lang="en-US" b="1">
                <a:solidFill>
                  <a:schemeClr val="accent2">
                    <a:lumMod val="76000"/>
                  </a:schemeClr>
                </a:solidFill>
                <a:latin typeface="Tenorite"/>
                <a:ea typeface="Calibri"/>
                <a:cs typeface="Arial"/>
              </a:rPr>
              <a:t>Parent     : Acquired by Flipkart in 2014 by $375 Million.</a:t>
            </a:r>
          </a:p>
          <a:p>
            <a:endParaRPr lang="en-US" b="1">
              <a:solidFill>
                <a:srgbClr val="7030A0"/>
              </a:solidFill>
              <a:latin typeface="Tenorite"/>
              <a:ea typeface="Calibri"/>
              <a:cs typeface="Arial"/>
            </a:endParaRPr>
          </a:p>
          <a:p>
            <a:r>
              <a:rPr lang="en-US" b="1">
                <a:solidFill>
                  <a:srgbClr val="7030A0"/>
                </a:solidFill>
                <a:latin typeface="Tenorite"/>
                <a:ea typeface="Calibri"/>
                <a:cs typeface="Arial"/>
              </a:rPr>
              <a:t>Partnership  : Myntra has partnered with many well-known           brands to expand its portfolio.</a:t>
            </a:r>
          </a:p>
          <a:p>
            <a:endParaRPr lang="en-US" sz="1600" b="1">
              <a:solidFill>
                <a:srgbClr val="7030A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3" name="Picture 2" descr="Myntra opens new corporate HQ, adopts ...">
            <a:extLst>
              <a:ext uri="{FF2B5EF4-FFF2-40B4-BE49-F238E27FC236}">
                <a16:creationId xmlns:a16="http://schemas.microsoft.com/office/drawing/2014/main" id="{4176FC0C-5C87-7248-13CF-9C7E85639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070100"/>
            <a:ext cx="40767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39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CCBEA-A97B-F8C6-A517-1104E02B2AE2}"/>
              </a:ext>
            </a:extLst>
          </p:cNvPr>
          <p:cNvSpPr txBox="1"/>
          <p:nvPr/>
        </p:nvSpPr>
        <p:spPr>
          <a:xfrm>
            <a:off x="4574862" y="491558"/>
            <a:ext cx="7401238" cy="6247864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solidFill>
                <a:srgbClr val="000000"/>
              </a:solidFill>
              <a:latin typeface="Calibri"/>
              <a:ea typeface="Calibri"/>
              <a:cs typeface="Segoe UI"/>
            </a:endParaRPr>
          </a:p>
          <a:p>
            <a:endParaRPr lang="en-US" sz="2000">
              <a:solidFill>
                <a:srgbClr val="000000"/>
              </a:solidFill>
              <a:latin typeface="Calibri"/>
              <a:ea typeface="Calibri"/>
              <a:cs typeface="Segoe UI"/>
            </a:endParaRPr>
          </a:p>
          <a:p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Segoe UI"/>
              </a:rPr>
              <a:t>Myntra's</a:t>
            </a:r>
            <a:r>
              <a:rPr lang="en-US" sz="2000">
                <a:latin typeface="Calibri"/>
                <a:ea typeface="Calibri"/>
                <a:cs typeface="Segoe UI"/>
              </a:rPr>
              <a:t> business model includes a </a:t>
            </a:r>
            <a:r>
              <a:rPr lang="en-US" sz="2000" b="1">
                <a:latin typeface="Calibri"/>
                <a:ea typeface="Calibri"/>
                <a:cs typeface="Segoe UI"/>
              </a:rPr>
              <a:t>Pure Play </a:t>
            </a:r>
            <a:r>
              <a:rPr lang="en-US" sz="2000" b="1" err="1">
                <a:latin typeface="Calibri"/>
                <a:ea typeface="Calibri"/>
                <a:cs typeface="Segoe UI"/>
              </a:rPr>
              <a:t>MarketPlace</a:t>
            </a:r>
            <a:r>
              <a:rPr lang="en-US" sz="2000" b="1">
                <a:latin typeface="Calibri"/>
                <a:ea typeface="Calibri"/>
                <a:cs typeface="Segoe UI"/>
              </a:rPr>
              <a:t> (PPMP)</a:t>
            </a:r>
            <a:r>
              <a:rPr lang="en-US" sz="2000">
                <a:latin typeface="Calibri"/>
                <a:ea typeface="Calibri"/>
                <a:cs typeface="Segoe UI"/>
              </a:rPr>
              <a:t> model, in this sellers store and pack their products,&amp; Myntra handles Logistics and a </a:t>
            </a:r>
            <a:r>
              <a:rPr lang="en-US" sz="2000" b="1">
                <a:latin typeface="Calibri"/>
                <a:ea typeface="Calibri"/>
                <a:cs typeface="Segoe UI"/>
              </a:rPr>
              <a:t>Merchant Seller Agreement (MSA)</a:t>
            </a:r>
            <a:r>
              <a:rPr lang="en-US" sz="2000">
                <a:latin typeface="Calibri"/>
                <a:ea typeface="Calibri"/>
                <a:cs typeface="Segoe UI"/>
              </a:rPr>
              <a:t> model. </a:t>
            </a:r>
            <a:endParaRPr lang="en-US" sz="2000">
              <a:solidFill>
                <a:srgbClr val="FF0000"/>
              </a:solidFill>
              <a:latin typeface="Calibri"/>
              <a:ea typeface="Calibri"/>
              <a:cs typeface="Segoe UI"/>
            </a:endParaRPr>
          </a:p>
          <a:p>
            <a:endParaRPr lang="en-US" sz="2000">
              <a:solidFill>
                <a:srgbClr val="000000"/>
              </a:solidFill>
              <a:latin typeface="Calibri"/>
              <a:ea typeface="Calibri"/>
              <a:cs typeface="Segoe UI"/>
            </a:endParaRPr>
          </a:p>
          <a:p>
            <a:endParaRPr lang="en-US" sz="2000">
              <a:latin typeface="Calibri"/>
              <a:ea typeface="Calibri"/>
              <a:cs typeface="Segoe UI"/>
            </a:endParaRPr>
          </a:p>
          <a:p>
            <a:r>
              <a:rPr lang="en-US" sz="2000">
                <a:latin typeface="Calibri"/>
                <a:ea typeface="Open Sans"/>
                <a:cs typeface="Open Sans"/>
              </a:rPr>
              <a:t>Myntra has embraced an </a:t>
            </a:r>
            <a:r>
              <a:rPr lang="en-US" sz="2000" b="1">
                <a:latin typeface="Calibri"/>
                <a:ea typeface="Open Sans"/>
                <a:cs typeface="Open Sans"/>
              </a:rPr>
              <a:t>aggregator business model strategy</a:t>
            </a:r>
            <a:r>
              <a:rPr lang="en-US" sz="2000">
                <a:latin typeface="Calibri"/>
                <a:ea typeface="Open Sans"/>
                <a:cs typeface="Open Sans"/>
              </a:rPr>
              <a:t>, which marks a smooth</a:t>
            </a:r>
            <a:r>
              <a:rPr lang="en-US" sz="2000" b="1">
                <a:latin typeface="Calibri"/>
                <a:ea typeface="Open Sans"/>
                <a:cs typeface="Open Sans"/>
              </a:rPr>
              <a:t> integration of online and offline retail dynamics</a:t>
            </a:r>
            <a:r>
              <a:rPr lang="en-US" sz="2000">
                <a:latin typeface="Calibri"/>
                <a:ea typeface="Open Sans"/>
                <a:cs typeface="Open Sans"/>
              </a:rPr>
              <a:t> and facilitates</a:t>
            </a:r>
            <a:r>
              <a:rPr lang="en-US" sz="2000" b="1">
                <a:latin typeface="Calibri"/>
                <a:ea typeface="Open Sans"/>
                <a:cs typeface="Open Sans"/>
              </a:rPr>
              <a:t> direct consumer-brand interactions (B2C)</a:t>
            </a:r>
            <a:r>
              <a:rPr lang="en-US" sz="2000">
                <a:latin typeface="Calibri"/>
                <a:ea typeface="Open Sans"/>
                <a:cs typeface="Open Sans"/>
              </a:rPr>
              <a:t> from its</a:t>
            </a:r>
            <a:r>
              <a:rPr lang="en-US" sz="2000" b="1">
                <a:latin typeface="Calibri"/>
                <a:ea typeface="Open Sans"/>
                <a:cs typeface="Open Sans"/>
              </a:rPr>
              <a:t> initial business-to-business (B2B) model.</a:t>
            </a:r>
            <a:endParaRPr lang="en-US" sz="2000" b="1">
              <a:latin typeface="Open Sans"/>
              <a:ea typeface="Open Sans"/>
              <a:cs typeface="Open Sans"/>
            </a:endParaRPr>
          </a:p>
          <a:p>
            <a:endParaRPr lang="en-US" sz="2000" b="1">
              <a:solidFill>
                <a:srgbClr val="000000"/>
              </a:solidFill>
              <a:latin typeface="Calibri"/>
              <a:ea typeface="Open Sans"/>
              <a:cs typeface="Open Sans"/>
            </a:endParaRPr>
          </a:p>
          <a:p>
            <a:endParaRPr lang="en-US" sz="2000" b="1">
              <a:solidFill>
                <a:srgbClr val="000000"/>
              </a:solidFill>
              <a:latin typeface="Calibri"/>
              <a:ea typeface="Open Sans"/>
              <a:cs typeface="Open Sans"/>
            </a:endParaRPr>
          </a:p>
          <a:p>
            <a:r>
              <a:rPr lang="en-US" sz="2000">
                <a:solidFill>
                  <a:srgbClr val="15171A"/>
                </a:solidFill>
                <a:latin typeface="Calibri"/>
                <a:ea typeface="Calibri"/>
                <a:cs typeface="Segoe UI"/>
              </a:rPr>
              <a:t>The core of Myntra's business strategy is </a:t>
            </a:r>
            <a:r>
              <a:rPr lang="en-US" sz="2000" b="1">
                <a:solidFill>
                  <a:srgbClr val="15171A"/>
                </a:solidFill>
                <a:latin typeface="Calibri"/>
                <a:ea typeface="Calibri"/>
                <a:cs typeface="Segoe UI"/>
              </a:rPr>
              <a:t>to procure the newest products from affiliated companies by the current fashion</a:t>
            </a:r>
            <a:r>
              <a:rPr lang="en-US" sz="2000">
                <a:solidFill>
                  <a:srgbClr val="15171A"/>
                </a:solidFill>
                <a:latin typeface="Calibri"/>
                <a:ea typeface="Calibri"/>
                <a:cs typeface="Segoe UI"/>
              </a:rPr>
              <a:t>.</a:t>
            </a:r>
            <a:endParaRPr lang="en-US" sz="2000">
              <a:latin typeface="Calibri"/>
              <a:ea typeface="Calibri"/>
              <a:cs typeface="Calibri"/>
            </a:endParaRPr>
          </a:p>
          <a:p>
            <a:endParaRPr lang="en-US" sz="2000">
              <a:solidFill>
                <a:srgbClr val="15171A"/>
              </a:solidFill>
              <a:latin typeface="Calibri"/>
              <a:ea typeface="Calibri"/>
              <a:cs typeface="Segoe UI"/>
            </a:endParaRPr>
          </a:p>
          <a:p>
            <a:endParaRPr lang="en-US" sz="2000">
              <a:solidFill>
                <a:srgbClr val="15171A"/>
              </a:solidFill>
              <a:latin typeface="Calibri"/>
              <a:ea typeface="Calibri"/>
              <a:cs typeface="Segoe UI"/>
            </a:endParaRPr>
          </a:p>
          <a:p>
            <a:endParaRPr lang="en-US" sz="2000">
              <a:solidFill>
                <a:srgbClr val="15171A"/>
              </a:solidFill>
              <a:latin typeface="Calibri"/>
              <a:ea typeface="Calibri"/>
              <a:cs typeface="Segoe UI"/>
            </a:endParaRPr>
          </a:p>
          <a:p>
            <a:endParaRPr lang="en-US" sz="2000" b="1">
              <a:solidFill>
                <a:srgbClr val="15171A"/>
              </a:solidFill>
              <a:latin typeface="Calibri"/>
              <a:ea typeface="Calibri"/>
              <a:cs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ADF6D1-22DD-D875-7F38-84AEAE443E02}"/>
              </a:ext>
            </a:extLst>
          </p:cNvPr>
          <p:cNvSpPr txBox="1"/>
          <p:nvPr/>
        </p:nvSpPr>
        <p:spPr>
          <a:xfrm>
            <a:off x="241300" y="4276602"/>
            <a:ext cx="41148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BUSINESS MODEL</a:t>
            </a:r>
            <a:endParaRPr lang="en-US" sz="5400">
              <a:solidFill>
                <a:srgbClr val="7030A0"/>
              </a:solidFill>
            </a:endParaRPr>
          </a:p>
        </p:txBody>
      </p:sp>
      <p:pic>
        <p:nvPicPr>
          <p:cNvPr id="2" name="Picture 1" descr="business graph, business growth, graph, growth, infographic ">
            <a:extLst>
              <a:ext uri="{FF2B5EF4-FFF2-40B4-BE49-F238E27FC236}">
                <a16:creationId xmlns:a16="http://schemas.microsoft.com/office/drawing/2014/main" id="{60FD807F-E8AF-6292-3957-830C0A8D5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728" y="3616251"/>
            <a:ext cx="1472019" cy="100536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8A67A7-ED91-2CEA-FF25-25DF354DE843}"/>
              </a:ext>
            </a:extLst>
          </p:cNvPr>
          <p:cNvCxnSpPr/>
          <p:nvPr/>
        </p:nvCxnSpPr>
        <p:spPr>
          <a:xfrm flipV="1">
            <a:off x="6879265" y="2385829"/>
            <a:ext cx="2574259" cy="12994"/>
          </a:xfrm>
          <a:prstGeom prst="straightConnector1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5C9BAE-F42E-68E1-9D05-4CAFCD5D8543}"/>
              </a:ext>
            </a:extLst>
          </p:cNvPr>
          <p:cNvCxnSpPr>
            <a:cxnSpLocks/>
          </p:cNvCxnSpPr>
          <p:nvPr/>
        </p:nvCxnSpPr>
        <p:spPr>
          <a:xfrm flipV="1">
            <a:off x="6879265" y="4429642"/>
            <a:ext cx="2574259" cy="12994"/>
          </a:xfrm>
          <a:prstGeom prst="straightConnector1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DF242D-0E09-EB74-3264-DBE12B4F3512}"/>
              </a:ext>
            </a:extLst>
          </p:cNvPr>
          <p:cNvCxnSpPr>
            <a:cxnSpLocks/>
          </p:cNvCxnSpPr>
          <p:nvPr/>
        </p:nvCxnSpPr>
        <p:spPr>
          <a:xfrm flipV="1">
            <a:off x="6879265" y="5994991"/>
            <a:ext cx="2574259" cy="12994"/>
          </a:xfrm>
          <a:prstGeom prst="straightConnector1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yntra Business Model in 2024: How ...">
            <a:extLst>
              <a:ext uri="{FF2B5EF4-FFF2-40B4-BE49-F238E27FC236}">
                <a16:creationId xmlns:a16="http://schemas.microsoft.com/office/drawing/2014/main" id="{292D7D72-0087-7E78-828B-EA3D93EBF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3" y="1268413"/>
            <a:ext cx="3101975" cy="2168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9FAC1B-9A97-7715-E19F-D6095BCB747A}"/>
              </a:ext>
            </a:extLst>
          </p:cNvPr>
          <p:cNvSpPr txBox="1"/>
          <p:nvPr/>
        </p:nvSpPr>
        <p:spPr>
          <a:xfrm>
            <a:off x="25400" y="101600"/>
            <a:ext cx="12065000" cy="6667500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4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C224E-05F6-92FF-5B75-62920AA8FD7F}"/>
              </a:ext>
            </a:extLst>
          </p:cNvPr>
          <p:cNvSpPr txBox="1"/>
          <p:nvPr/>
        </p:nvSpPr>
        <p:spPr>
          <a:xfrm>
            <a:off x="1223240" y="93618"/>
            <a:ext cx="10627743" cy="76944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rgbClr val="7030A0"/>
                </a:solidFill>
                <a:latin typeface="Calibri"/>
                <a:cs typeface="Calibri"/>
              </a:rPr>
              <a:t>MILESTONE OF MYNTRA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110188-2F22-0EE8-A28D-8F6A2700A8FB}"/>
              </a:ext>
            </a:extLst>
          </p:cNvPr>
          <p:cNvSpPr txBox="1"/>
          <p:nvPr/>
        </p:nvSpPr>
        <p:spPr>
          <a:xfrm>
            <a:off x="1238402" y="952206"/>
            <a:ext cx="10617192" cy="5632311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Calibri"/>
                <a:ea typeface="Calibri"/>
                <a:cs typeface="Calibri"/>
              </a:rPr>
              <a:t>2007 - Founded Myntra as an online retailer of Personalized gifts.</a:t>
            </a:r>
            <a:endParaRPr lang="en-US" b="1">
              <a:latin typeface="Tenorite"/>
              <a:ea typeface="Calibri"/>
              <a:cs typeface="Calibri"/>
            </a:endParaRP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r>
              <a:rPr lang="en-US" sz="2000" b="1">
                <a:latin typeface="Calibri"/>
                <a:ea typeface="Calibri"/>
                <a:cs typeface="Calibri"/>
              </a:rPr>
              <a:t>2011 - Became an online portal for selling Fashion &amp; Life-style products.</a:t>
            </a: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r>
              <a:rPr lang="en-US" sz="2000" b="1">
                <a:latin typeface="Calibri"/>
                <a:ea typeface="Calibri"/>
                <a:cs typeface="Calibri"/>
              </a:rPr>
              <a:t>2014 - Myntra was Acquired by India's leading E-commerce platform Flipkart for over $300 Million.</a:t>
            </a: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r>
              <a:rPr lang="en-US" sz="2000" b="1">
                <a:latin typeface="Calibri"/>
                <a:ea typeface="Calibri"/>
                <a:cs typeface="Calibri"/>
              </a:rPr>
              <a:t>2015 - Became an App - only platform to focus on mobile shopping.</a:t>
            </a: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r>
              <a:rPr lang="en-US" sz="2000" b="1">
                <a:latin typeface="Calibri"/>
                <a:ea typeface="Calibri"/>
                <a:cs typeface="Calibri"/>
              </a:rPr>
              <a:t>2016 - Launched Try &amp; Buy feature "Virtual Try on" and AI-driven recommendations.</a:t>
            </a: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r>
              <a:rPr lang="en-US" sz="2000" b="1">
                <a:latin typeface="Calibri"/>
                <a:ea typeface="Calibri"/>
                <a:cs typeface="Calibri"/>
              </a:rPr>
              <a:t>2016 - Became India's Largest Fashion platform by acquiring </a:t>
            </a:r>
            <a:r>
              <a:rPr lang="en-US" sz="2000" b="1" err="1">
                <a:latin typeface="Calibri"/>
                <a:ea typeface="Calibri"/>
                <a:cs typeface="Calibri"/>
              </a:rPr>
              <a:t>Jabong</a:t>
            </a:r>
            <a:r>
              <a:rPr lang="en-US" sz="2000" b="1">
                <a:latin typeface="Calibri"/>
                <a:ea typeface="Calibri"/>
                <a:cs typeface="Calibri"/>
              </a:rPr>
              <a:t>.</a:t>
            </a: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r>
              <a:rPr lang="en-US" sz="2000" b="1">
                <a:latin typeface="Calibri"/>
                <a:ea typeface="Calibri"/>
                <a:cs typeface="Calibri"/>
              </a:rPr>
              <a:t>2017 - Partnered with Ministry of Textiles to promote the Handloom Industry.</a:t>
            </a: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r>
              <a:rPr lang="en-US" sz="2000" b="1">
                <a:latin typeface="Calibri"/>
                <a:ea typeface="Calibri"/>
                <a:cs typeface="Calibri"/>
              </a:rPr>
              <a:t>2017 - Digital native Myntra houses a Range of private labels that contribute up to 40% to its Gross Merchandise Value (GMV).</a:t>
            </a: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r>
              <a:rPr lang="en-US" sz="2000" b="1">
                <a:latin typeface="Calibri"/>
                <a:ea typeface="Calibri"/>
                <a:cs typeface="Calibri"/>
              </a:rPr>
              <a:t>2018 - Became part of the Walmart group.</a:t>
            </a:r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759239BC-93C0-8B46-83A8-E4F3F0026211}"/>
              </a:ext>
            </a:extLst>
          </p:cNvPr>
          <p:cNvSpPr/>
          <p:nvPr/>
        </p:nvSpPr>
        <p:spPr>
          <a:xfrm rot="16200000">
            <a:off x="-2476094" y="2851623"/>
            <a:ext cx="6840441" cy="1157473"/>
          </a:xfrm>
          <a:prstGeom prst="rightArrow">
            <a:avLst>
              <a:gd name="adj1" fmla="val 50000"/>
              <a:gd name="adj2" fmla="val 5107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V" sz="900"/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0C335DBC-89E8-914F-9402-AEBF36AC67F6}"/>
              </a:ext>
            </a:extLst>
          </p:cNvPr>
          <p:cNvSpPr/>
          <p:nvPr/>
        </p:nvSpPr>
        <p:spPr>
          <a:xfrm rot="5220000">
            <a:off x="87429" y="1229237"/>
            <a:ext cx="866340" cy="842708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V" sz="900"/>
          </a:p>
        </p:txBody>
      </p:sp>
      <p:sp>
        <p:nvSpPr>
          <p:cNvPr id="18" name="Teardrop 17">
            <a:extLst>
              <a:ext uri="{FF2B5EF4-FFF2-40B4-BE49-F238E27FC236}">
                <a16:creationId xmlns:a16="http://schemas.microsoft.com/office/drawing/2014/main" id="{519CF3E1-89BB-4B48-7375-ED97D17D62F1}"/>
              </a:ext>
            </a:extLst>
          </p:cNvPr>
          <p:cNvSpPr/>
          <p:nvPr/>
        </p:nvSpPr>
        <p:spPr>
          <a:xfrm rot="5220000">
            <a:off x="87429" y="2617376"/>
            <a:ext cx="866340" cy="842708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V" sz="900"/>
          </a:p>
        </p:txBody>
      </p:sp>
      <p:sp>
        <p:nvSpPr>
          <p:cNvPr id="19" name="Teardrop 18">
            <a:extLst>
              <a:ext uri="{FF2B5EF4-FFF2-40B4-BE49-F238E27FC236}">
                <a16:creationId xmlns:a16="http://schemas.microsoft.com/office/drawing/2014/main" id="{96DC0A62-AB69-8697-E6B7-B6B58FBE6729}"/>
              </a:ext>
            </a:extLst>
          </p:cNvPr>
          <p:cNvSpPr/>
          <p:nvPr/>
        </p:nvSpPr>
        <p:spPr>
          <a:xfrm rot="5220000">
            <a:off x="69707" y="3970073"/>
            <a:ext cx="866340" cy="842708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V" sz="900"/>
          </a:p>
        </p:txBody>
      </p:sp>
      <p:sp>
        <p:nvSpPr>
          <p:cNvPr id="20" name="Teardrop 19">
            <a:extLst>
              <a:ext uri="{FF2B5EF4-FFF2-40B4-BE49-F238E27FC236}">
                <a16:creationId xmlns:a16="http://schemas.microsoft.com/office/drawing/2014/main" id="{3BB739DB-F96C-A450-9976-4F098969BDFF}"/>
              </a:ext>
            </a:extLst>
          </p:cNvPr>
          <p:cNvSpPr/>
          <p:nvPr/>
        </p:nvSpPr>
        <p:spPr>
          <a:xfrm rot="5220000">
            <a:off x="93335" y="5440910"/>
            <a:ext cx="866340" cy="842708"/>
          </a:xfrm>
          <a:prstGeom prst="teardrop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V" sz="900"/>
          </a:p>
        </p:txBody>
      </p:sp>
    </p:spTree>
    <p:extLst>
      <p:ext uri="{BB962C8B-B14F-4D97-AF65-F5344CB8AC3E}">
        <p14:creationId xmlns:p14="http://schemas.microsoft.com/office/powerpoint/2010/main" val="1884940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755D650-6CDA-3F5D-F65E-27722B865C67}"/>
              </a:ext>
            </a:extLst>
          </p:cNvPr>
          <p:cNvSpPr txBox="1"/>
          <p:nvPr/>
        </p:nvSpPr>
        <p:spPr>
          <a:xfrm>
            <a:off x="1238401" y="893137"/>
            <a:ext cx="10741242" cy="566184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latin typeface="Calibri"/>
              <a:ea typeface="Calibri"/>
              <a:cs typeface="Calibri"/>
            </a:endParaRPr>
          </a:p>
          <a:p>
            <a:r>
              <a:rPr lang="en-US" sz="2000" b="1">
                <a:latin typeface="Calibri"/>
                <a:ea typeface="Calibri"/>
                <a:cs typeface="Calibri"/>
              </a:rPr>
              <a:t>2019 - Started Alteration as a service.</a:t>
            </a: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r>
              <a:rPr lang="en-US" sz="2000" b="1">
                <a:latin typeface="Calibri"/>
                <a:ea typeface="Calibri"/>
                <a:cs typeface="Calibri"/>
              </a:rPr>
              <a:t>2022 - Launched an Express delivery service on its app.</a:t>
            </a:r>
            <a:endParaRPr lang="en-US" b="1"/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r>
              <a:rPr lang="en-US" sz="2000" b="1">
                <a:latin typeface="Calibri"/>
                <a:ea typeface="Calibri"/>
                <a:cs typeface="Calibri"/>
              </a:rPr>
              <a:t>2023 - Received the Platinum certification in the Existing Interior category from the Indian Green Building Council (IGBC).</a:t>
            </a:r>
            <a:endParaRPr lang="en-US" b="1"/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r>
              <a:rPr lang="en-US" sz="2000" b="1">
                <a:latin typeface="Calibri"/>
                <a:ea typeface="Calibri"/>
                <a:cs typeface="Calibri"/>
              </a:rPr>
              <a:t>2023 - Myntra's marketplace entity turned EBITDA positive since the last quarter of CY 2023.</a:t>
            </a:r>
          </a:p>
          <a:p>
            <a:endParaRPr lang="en-US" sz="2000" b="1">
              <a:latin typeface="Calibri"/>
              <a:ea typeface="+mn-lt"/>
              <a:cs typeface="Calibri"/>
            </a:endParaRPr>
          </a:p>
          <a:p>
            <a:r>
              <a:rPr lang="en-US" sz="2000" b="1">
                <a:latin typeface="Calibri"/>
                <a:ea typeface="Calibri"/>
                <a:cs typeface="Calibri"/>
              </a:rPr>
              <a:t>Puma India awarded Myntra with the "Best E-commerce partner of the year 2011-2012".</a:t>
            </a: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r>
              <a:rPr lang="en-US" sz="2000" b="1">
                <a:latin typeface="Calibri"/>
                <a:ea typeface="+mn-lt"/>
                <a:cs typeface="+mn-lt"/>
              </a:rPr>
              <a:t>Myntra has partnered with over 2000 leading fashion and lifestyle brands in the country such as Fossil group, OOMPH, BEWAKOOF, </a:t>
            </a:r>
            <a:r>
              <a:rPr lang="en-US" sz="2000" b="1" err="1">
                <a:latin typeface="Calibri"/>
                <a:ea typeface="+mn-lt"/>
                <a:cs typeface="+mn-lt"/>
              </a:rPr>
              <a:t>Uptownie</a:t>
            </a:r>
            <a:r>
              <a:rPr lang="en-US" sz="2000" b="1">
                <a:latin typeface="Calibri"/>
                <a:ea typeface="+mn-lt"/>
                <a:cs typeface="+mn-lt"/>
              </a:rPr>
              <a:t>, Roadster ,Marks &amp; Spencer, Nike, Adidas, Puma ,HRX , Levis , wrangler , Arrow, Diesel, All About You, Biba , W, Diesel ,US polo , </a:t>
            </a:r>
            <a:r>
              <a:rPr lang="en-US" sz="2000" b="1" err="1">
                <a:latin typeface="Calibri"/>
                <a:ea typeface="+mn-lt"/>
                <a:cs typeface="+mn-lt"/>
              </a:rPr>
              <a:t>Wrogn</a:t>
            </a:r>
            <a:r>
              <a:rPr lang="en-US" sz="2000" b="1">
                <a:latin typeface="Calibri"/>
                <a:ea typeface="+mn-lt"/>
                <a:cs typeface="+mn-lt"/>
              </a:rPr>
              <a:t>, Ralph Lauren, Fashion 21,Mango, Mac and many more to offer a wide range in latest branded fashion …</a:t>
            </a:r>
            <a:endParaRPr lang="en-US" sz="2000" b="1">
              <a:latin typeface="Calibri"/>
              <a:ea typeface="+mn-lt"/>
              <a:cs typeface="Calibri"/>
            </a:endParaRPr>
          </a:p>
          <a:p>
            <a:endParaRPr lang="en-US" sz="2000" b="1">
              <a:latin typeface="Calibri"/>
              <a:ea typeface="Calibri"/>
              <a:cs typeface="Calibri"/>
            </a:endParaRPr>
          </a:p>
          <a:p>
            <a:endParaRPr lang="en-US" sz="2000" b="1">
              <a:latin typeface="Calibri"/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6A702-79FE-3465-C130-36F4F45DA987}"/>
              </a:ext>
            </a:extLst>
          </p:cNvPr>
          <p:cNvSpPr txBox="1"/>
          <p:nvPr/>
        </p:nvSpPr>
        <p:spPr>
          <a:xfrm>
            <a:off x="1217332" y="87710"/>
            <a:ext cx="10757696" cy="78716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rgbClr val="7030A0"/>
                </a:solidFill>
                <a:latin typeface="Calibri"/>
                <a:cs typeface="Calibri"/>
              </a:rPr>
              <a:t>MILESTONE OF MYNTRA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8" name="Right Arrow 3">
            <a:extLst>
              <a:ext uri="{FF2B5EF4-FFF2-40B4-BE49-F238E27FC236}">
                <a16:creationId xmlns:a16="http://schemas.microsoft.com/office/drawing/2014/main" id="{9CB7A8E9-4023-D07F-3ECC-25C735D48F97}"/>
              </a:ext>
            </a:extLst>
          </p:cNvPr>
          <p:cNvSpPr/>
          <p:nvPr/>
        </p:nvSpPr>
        <p:spPr>
          <a:xfrm rot="16200000">
            <a:off x="-2476094" y="2851623"/>
            <a:ext cx="6840441" cy="1157473"/>
          </a:xfrm>
          <a:prstGeom prst="rightArrow">
            <a:avLst>
              <a:gd name="adj1" fmla="val 50000"/>
              <a:gd name="adj2" fmla="val 5107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V" sz="900"/>
          </a:p>
        </p:txBody>
      </p:sp>
      <p:sp>
        <p:nvSpPr>
          <p:cNvPr id="15" name="Teardrop 14">
            <a:extLst>
              <a:ext uri="{FF2B5EF4-FFF2-40B4-BE49-F238E27FC236}">
                <a16:creationId xmlns:a16="http://schemas.microsoft.com/office/drawing/2014/main" id="{75165309-DB13-DB0D-D5D8-85DDD350D776}"/>
              </a:ext>
            </a:extLst>
          </p:cNvPr>
          <p:cNvSpPr/>
          <p:nvPr/>
        </p:nvSpPr>
        <p:spPr>
          <a:xfrm rot="5220000">
            <a:off x="87429" y="1229237"/>
            <a:ext cx="866340" cy="842708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V" sz="900"/>
          </a:p>
        </p:txBody>
      </p:sp>
      <p:sp>
        <p:nvSpPr>
          <p:cNvPr id="17" name="Teardrop 16">
            <a:extLst>
              <a:ext uri="{FF2B5EF4-FFF2-40B4-BE49-F238E27FC236}">
                <a16:creationId xmlns:a16="http://schemas.microsoft.com/office/drawing/2014/main" id="{9F7F0BAB-4C94-DFB0-32A7-210D620EB91C}"/>
              </a:ext>
            </a:extLst>
          </p:cNvPr>
          <p:cNvSpPr/>
          <p:nvPr/>
        </p:nvSpPr>
        <p:spPr>
          <a:xfrm rot="5220000">
            <a:off x="87429" y="2499236"/>
            <a:ext cx="866340" cy="842708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V" sz="900"/>
          </a:p>
        </p:txBody>
      </p:sp>
      <p:sp>
        <p:nvSpPr>
          <p:cNvPr id="19" name="Teardrop 18">
            <a:extLst>
              <a:ext uri="{FF2B5EF4-FFF2-40B4-BE49-F238E27FC236}">
                <a16:creationId xmlns:a16="http://schemas.microsoft.com/office/drawing/2014/main" id="{89FF5F60-AA96-8D7D-EA37-69790FFEB02A}"/>
              </a:ext>
            </a:extLst>
          </p:cNvPr>
          <p:cNvSpPr/>
          <p:nvPr/>
        </p:nvSpPr>
        <p:spPr>
          <a:xfrm rot="5220000">
            <a:off x="69707" y="3698352"/>
            <a:ext cx="866340" cy="842708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V" sz="900"/>
          </a:p>
        </p:txBody>
      </p:sp>
      <p:sp>
        <p:nvSpPr>
          <p:cNvPr id="21" name="Teardrop 20">
            <a:extLst>
              <a:ext uri="{FF2B5EF4-FFF2-40B4-BE49-F238E27FC236}">
                <a16:creationId xmlns:a16="http://schemas.microsoft.com/office/drawing/2014/main" id="{B8215F17-3FB2-A6CE-07ED-A8AC039F559E}"/>
              </a:ext>
            </a:extLst>
          </p:cNvPr>
          <p:cNvSpPr/>
          <p:nvPr/>
        </p:nvSpPr>
        <p:spPr>
          <a:xfrm rot="5220000">
            <a:off x="93335" y="4921096"/>
            <a:ext cx="866340" cy="842708"/>
          </a:xfrm>
          <a:prstGeom prst="teardrop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V" sz="900"/>
          </a:p>
        </p:txBody>
      </p:sp>
    </p:spTree>
    <p:extLst>
      <p:ext uri="{BB962C8B-B14F-4D97-AF65-F5344CB8AC3E}">
        <p14:creationId xmlns:p14="http://schemas.microsoft.com/office/powerpoint/2010/main" val="543116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hite Blue Abstract Business Light Effect Technology Powerpoint ...">
            <a:extLst>
              <a:ext uri="{FF2B5EF4-FFF2-40B4-BE49-F238E27FC236}">
                <a16:creationId xmlns:a16="http://schemas.microsoft.com/office/drawing/2014/main" id="{215A7ED6-EA44-B49D-0902-73A9E49E26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2" r="48083"/>
          <a:stretch/>
        </p:blipFill>
        <p:spPr>
          <a:xfrm>
            <a:off x="10487" y="-2571"/>
            <a:ext cx="12089308" cy="995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1699A6-0752-7877-D56E-D03E32D8D9D3}"/>
              </a:ext>
            </a:extLst>
          </p:cNvPr>
          <p:cNvSpPr txBox="1"/>
          <p:nvPr/>
        </p:nvSpPr>
        <p:spPr>
          <a:xfrm>
            <a:off x="203200" y="70565"/>
            <a:ext cx="116713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rgbClr val="7030A0"/>
                </a:solidFill>
                <a:latin typeface="Calibri"/>
                <a:cs typeface="Calibri"/>
              </a:rPr>
              <a:t>MARKET POSITION &amp; GROWTH</a:t>
            </a:r>
            <a:endParaRPr lang="en-US">
              <a:solidFill>
                <a:srgbClr val="7030A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Picture 4" descr="stocks, shares, investment, market, finance, trading, chart ">
            <a:extLst>
              <a:ext uri="{FF2B5EF4-FFF2-40B4-BE49-F238E27FC236}">
                <a16:creationId xmlns:a16="http://schemas.microsoft.com/office/drawing/2014/main" id="{816EFE2A-D401-1AFD-921D-AC9A8DC59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711200"/>
            <a:ext cx="825500" cy="77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1C18EC-15EC-9561-D0EE-A10C999439EA}"/>
              </a:ext>
            </a:extLst>
          </p:cNvPr>
          <p:cNvSpPr txBox="1"/>
          <p:nvPr/>
        </p:nvSpPr>
        <p:spPr>
          <a:xfrm>
            <a:off x="323850" y="1487131"/>
            <a:ext cx="3429000" cy="1908215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  <a:p>
            <a:pPr algn="ctr"/>
            <a:r>
              <a:rPr lang="en-US" sz="2000" b="1" u="sng">
                <a:solidFill>
                  <a:schemeClr val="accent2">
                    <a:lumMod val="49000"/>
                  </a:schemeClr>
                </a:solidFill>
                <a:latin typeface="Calibri"/>
                <a:cs typeface="Calibri"/>
              </a:rPr>
              <a:t>MARKET SHARE</a:t>
            </a:r>
            <a:r>
              <a:rPr lang="en-US" sz="2000" b="1">
                <a:solidFill>
                  <a:schemeClr val="accent2">
                    <a:lumMod val="49000"/>
                  </a:schemeClr>
                </a:solidFill>
                <a:latin typeface="Calibri"/>
                <a:cs typeface="Calibri"/>
              </a:rPr>
              <a:t> </a:t>
            </a:r>
            <a:endParaRPr lang="en-US">
              <a:solidFill>
                <a:schemeClr val="accent2">
                  <a:lumMod val="49000"/>
                </a:schemeClr>
              </a:solidFill>
            </a:endParaRPr>
          </a:p>
          <a:p>
            <a:pPr algn="ctr"/>
            <a:endParaRPr lang="en-US" sz="2000" b="1">
              <a:solidFill>
                <a:schemeClr val="accent2">
                  <a:lumMod val="49000"/>
                </a:schemeClr>
              </a:solidFill>
              <a:latin typeface="Calibri"/>
              <a:cs typeface="Calibri"/>
            </a:endParaRPr>
          </a:p>
          <a:p>
            <a:pPr algn="ctr"/>
            <a:r>
              <a:rPr lang="en-US" sz="2000" b="1">
                <a:latin typeface="Calibri"/>
                <a:cs typeface="Calibri"/>
              </a:rPr>
              <a:t>Holds an 55% of the online fashion market based on monthly active users.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3970B-07B1-9184-14C9-840488A5044F}"/>
              </a:ext>
            </a:extLst>
          </p:cNvPr>
          <p:cNvSpPr txBox="1"/>
          <p:nvPr/>
        </p:nvSpPr>
        <p:spPr>
          <a:xfrm flipH="1">
            <a:off x="4210049" y="1488332"/>
            <a:ext cx="3543300" cy="1908215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  <a:p>
            <a:pPr algn="ctr"/>
            <a:r>
              <a:rPr lang="en-US" sz="2000" b="1" u="sng">
                <a:solidFill>
                  <a:schemeClr val="accent2">
                    <a:lumMod val="49000"/>
                  </a:schemeClr>
                </a:solidFill>
                <a:latin typeface="Calibri"/>
                <a:cs typeface="Calibri"/>
              </a:rPr>
              <a:t>GROWTH</a:t>
            </a:r>
          </a:p>
          <a:p>
            <a:pPr algn="ctr"/>
            <a:endParaRPr lang="en-US" sz="2000" b="1">
              <a:solidFill>
                <a:schemeClr val="accent2">
                  <a:lumMod val="49000"/>
                </a:schemeClr>
              </a:solidFill>
              <a:latin typeface="Calibri"/>
              <a:cs typeface="Calibri"/>
            </a:endParaRPr>
          </a:p>
          <a:p>
            <a:pPr algn="ctr"/>
            <a:r>
              <a:rPr lang="en-US" sz="2000" b="1">
                <a:latin typeface="Calibri"/>
                <a:cs typeface="Calibri"/>
              </a:rPr>
              <a:t>Has been growing faster than the online fashion market since the second half of 2023.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994EF0A1-9DBD-1B05-557A-FE7FF5C39811}"/>
              </a:ext>
            </a:extLst>
          </p:cNvPr>
          <p:cNvSpPr txBox="1"/>
          <p:nvPr/>
        </p:nvSpPr>
        <p:spPr>
          <a:xfrm>
            <a:off x="8197849" y="1502519"/>
            <a:ext cx="3670300" cy="1877437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  <a:p>
            <a:pPr algn="ctr"/>
            <a:r>
              <a:rPr lang="en-US" sz="2000" b="1" u="sng">
                <a:solidFill>
                  <a:schemeClr val="accent2">
                    <a:lumMod val="49000"/>
                  </a:schemeClr>
                </a:solidFill>
                <a:latin typeface="Calibri"/>
                <a:cs typeface="Calibri"/>
              </a:rPr>
              <a:t>PROFITABILITY</a:t>
            </a:r>
            <a:endParaRPr lang="en-US" b="1" u="sng">
              <a:solidFill>
                <a:schemeClr val="accent2">
                  <a:lumMod val="49000"/>
                </a:schemeClr>
              </a:solidFill>
              <a:latin typeface="Calibri"/>
              <a:cs typeface="Calibri"/>
            </a:endParaRPr>
          </a:p>
          <a:p>
            <a:pPr algn="ctr"/>
            <a:endParaRPr lang="en-US" sz="2000" b="1" u="sng">
              <a:solidFill>
                <a:schemeClr val="accent2">
                  <a:lumMod val="49000"/>
                </a:schemeClr>
              </a:solidFill>
              <a:latin typeface="Calibri"/>
              <a:cs typeface="Calibri"/>
            </a:endParaRPr>
          </a:p>
          <a:p>
            <a:pPr algn="ctr"/>
            <a:r>
              <a:rPr lang="en-US" sz="2000" b="1">
                <a:latin typeface="Calibri"/>
                <a:cs typeface="Calibri"/>
              </a:rPr>
              <a:t>Has been operationally profitable for Two quarters.</a:t>
            </a:r>
            <a:endParaRPr lang="en-US" sz="2000" b="1" u="sng">
              <a:latin typeface="Calibri"/>
              <a:cs typeface="Calibri"/>
            </a:endParaRPr>
          </a:p>
          <a:p>
            <a:pPr algn="ctr"/>
            <a:endParaRPr lang="en-US" b="1">
              <a:latin typeface="Calibri"/>
              <a:cs typeface="Calibri"/>
            </a:endParaRPr>
          </a:p>
        </p:txBody>
      </p:sp>
      <p:pic>
        <p:nvPicPr>
          <p:cNvPr id="12" name="Picture 11" descr="business, growth, progress, statistics, up ">
            <a:extLst>
              <a:ext uri="{FF2B5EF4-FFF2-40B4-BE49-F238E27FC236}">
                <a16:creationId xmlns:a16="http://schemas.microsoft.com/office/drawing/2014/main" id="{CCFED22D-E939-6D97-95B8-85989DCDD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50" y="781050"/>
            <a:ext cx="774700" cy="793750"/>
          </a:xfrm>
          <a:prstGeom prst="rect">
            <a:avLst/>
          </a:prstGeom>
        </p:spPr>
      </p:pic>
      <p:pic>
        <p:nvPicPr>
          <p:cNvPr id="13" name="Picture 12" descr="business, coin, money, payment, profits ">
            <a:extLst>
              <a:ext uri="{FF2B5EF4-FFF2-40B4-BE49-F238E27FC236}">
                <a16:creationId xmlns:a16="http://schemas.microsoft.com/office/drawing/2014/main" id="{A99F5DCB-6C25-68DB-DF85-902D553A3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730250"/>
            <a:ext cx="736600" cy="7556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B51CFD-AAE6-C913-E37C-E915D7D16130}"/>
              </a:ext>
            </a:extLst>
          </p:cNvPr>
          <p:cNvSpPr txBox="1"/>
          <p:nvPr/>
        </p:nvSpPr>
        <p:spPr>
          <a:xfrm>
            <a:off x="336549" y="4530955"/>
            <a:ext cx="3435350" cy="2246769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u="sng">
                <a:solidFill>
                  <a:schemeClr val="accent2">
                    <a:lumMod val="49000"/>
                  </a:schemeClr>
                </a:solidFill>
                <a:latin typeface="Calibri"/>
                <a:cs typeface="Calibri"/>
              </a:rPr>
              <a:t>EXPANSION</a:t>
            </a:r>
            <a:endParaRPr lang="en-US" u="sng">
              <a:solidFill>
                <a:schemeClr val="accent2">
                  <a:lumMod val="49000"/>
                </a:schemeClr>
              </a:solidFill>
              <a:latin typeface="Tenorite"/>
              <a:cs typeface="Calibri"/>
            </a:endParaRPr>
          </a:p>
          <a:p>
            <a:pPr algn="ctr"/>
            <a:endParaRPr lang="en-US" sz="2000" b="1" u="sng">
              <a:solidFill>
                <a:schemeClr val="accent2">
                  <a:lumMod val="49000"/>
                </a:schemeClr>
              </a:solidFill>
              <a:latin typeface="Calibri"/>
              <a:cs typeface="Calibri"/>
            </a:endParaRPr>
          </a:p>
          <a:p>
            <a:pPr algn="ctr"/>
            <a:r>
              <a:rPr lang="en-US" sz="2000" b="1">
                <a:latin typeface="Calibri"/>
                <a:cs typeface="Calibri"/>
              </a:rPr>
              <a:t>Is Expanding into Non-Apparels, Beauty, International Brands &amp; D2C brands. </a:t>
            </a:r>
          </a:p>
          <a:p>
            <a:pPr algn="ctr"/>
            <a:endParaRPr lang="en-US" sz="2000" b="1">
              <a:latin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DC4B6-16E1-910B-4EDB-12C767C18CF4}"/>
              </a:ext>
            </a:extLst>
          </p:cNvPr>
          <p:cNvSpPr txBox="1"/>
          <p:nvPr/>
        </p:nvSpPr>
        <p:spPr>
          <a:xfrm>
            <a:off x="4190999" y="4510931"/>
            <a:ext cx="3689350" cy="2185214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  <a:p>
            <a:pPr algn="ctr"/>
            <a:r>
              <a:rPr lang="en-US" sz="2000" b="1" u="sng">
                <a:solidFill>
                  <a:schemeClr val="accent2">
                    <a:lumMod val="49000"/>
                  </a:schemeClr>
                </a:solidFill>
                <a:latin typeface="Calibri"/>
                <a:cs typeface="Calibri"/>
              </a:rPr>
              <a:t>CUSTOMER COHORTS</a:t>
            </a:r>
            <a:endParaRPr lang="en-US">
              <a:solidFill>
                <a:schemeClr val="accent2">
                  <a:lumMod val="49000"/>
                </a:schemeClr>
              </a:solidFill>
              <a:latin typeface="Tenorite"/>
              <a:cs typeface="Calibri"/>
            </a:endParaRPr>
          </a:p>
          <a:p>
            <a:pPr algn="ctr"/>
            <a:endParaRPr lang="en-US" b="1">
              <a:latin typeface="Calibri"/>
              <a:cs typeface="Calibri"/>
            </a:endParaRPr>
          </a:p>
          <a:p>
            <a:pPr algn="ctr"/>
            <a:r>
              <a:rPr lang="en-US" sz="2000" b="1">
                <a:latin typeface="Calibri"/>
                <a:cs typeface="Calibri"/>
              </a:rPr>
              <a:t>Is winning new customer cohorts, including Gen Z.</a:t>
            </a:r>
          </a:p>
          <a:p>
            <a:pPr algn="ctr"/>
            <a:endParaRPr lang="en-US" sz="2000" b="1">
              <a:latin typeface="Calibri"/>
              <a:cs typeface="Calibri"/>
            </a:endParaRPr>
          </a:p>
          <a:p>
            <a:pPr algn="ctr"/>
            <a:endParaRPr lang="en-US" sz="2000" b="1">
              <a:latin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76361-B66F-42A5-909C-BE37FDCB167A}"/>
              </a:ext>
            </a:extLst>
          </p:cNvPr>
          <p:cNvSpPr txBox="1"/>
          <p:nvPr/>
        </p:nvSpPr>
        <p:spPr>
          <a:xfrm>
            <a:off x="8229598" y="4485530"/>
            <a:ext cx="3632200" cy="2229664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  <a:p>
            <a:pPr algn="ctr"/>
            <a:r>
              <a:rPr lang="en-US" sz="2000" b="1" u="sng">
                <a:solidFill>
                  <a:schemeClr val="accent2">
                    <a:lumMod val="49000"/>
                  </a:schemeClr>
                </a:solidFill>
                <a:latin typeface="Calibri"/>
                <a:cs typeface="Calibri"/>
              </a:rPr>
              <a:t>GEOGRAPHICAL</a:t>
            </a:r>
            <a:endParaRPr lang="en-US"/>
          </a:p>
          <a:p>
            <a:pPr algn="ctr"/>
            <a:endParaRPr lang="en-US" b="1">
              <a:latin typeface="Calibri"/>
              <a:cs typeface="Calibri"/>
            </a:endParaRPr>
          </a:p>
          <a:p>
            <a:pPr algn="ctr"/>
            <a:r>
              <a:rPr lang="en-US" sz="2000" b="1">
                <a:latin typeface="Calibri"/>
                <a:cs typeface="Calibri"/>
              </a:rPr>
              <a:t>It also expanded as Geographically in Non-Metro cities.</a:t>
            </a:r>
            <a:endParaRPr lang="en-US" sz="2000">
              <a:latin typeface="Calibri"/>
              <a:cs typeface="Calibri"/>
            </a:endParaRPr>
          </a:p>
          <a:p>
            <a:pPr algn="ctr"/>
            <a:endParaRPr lang="en-US" sz="2000" b="1">
              <a:latin typeface="Calibri"/>
              <a:cs typeface="Calibri"/>
            </a:endParaRPr>
          </a:p>
        </p:txBody>
      </p:sp>
      <p:pic>
        <p:nvPicPr>
          <p:cNvPr id="17" name="Picture 16" descr="Expansion, game, puzzle, solution">
            <a:extLst>
              <a:ext uri="{FF2B5EF4-FFF2-40B4-BE49-F238E27FC236}">
                <a16:creationId xmlns:a16="http://schemas.microsoft.com/office/drawing/2014/main" id="{CD57DAF0-CD13-4624-367D-99E67A215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600" y="3613150"/>
            <a:ext cx="825500" cy="673100"/>
          </a:xfrm>
          <a:prstGeom prst="rect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8" name="Picture 17" descr="geographical, gps, location, map, pointer, regional, territorial ">
            <a:extLst>
              <a:ext uri="{FF2B5EF4-FFF2-40B4-BE49-F238E27FC236}">
                <a16:creationId xmlns:a16="http://schemas.microsoft.com/office/drawing/2014/main" id="{11A87938-D715-272B-66F5-47BB3B4EA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3750" y="3517900"/>
            <a:ext cx="730250" cy="723900"/>
          </a:xfrm>
          <a:prstGeom prst="rect">
            <a:avLst/>
          </a:prstGeom>
        </p:spPr>
      </p:pic>
      <p:pic>
        <p:nvPicPr>
          <p:cNvPr id="19" name="Picture 18" descr="cloud, sharing, people, team, connection, network, corporate ">
            <a:extLst>
              <a:ext uri="{FF2B5EF4-FFF2-40B4-BE49-F238E27FC236}">
                <a16:creationId xmlns:a16="http://schemas.microsoft.com/office/drawing/2014/main" id="{DE3F8B32-97FE-4979-488F-FF7010637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3517900"/>
            <a:ext cx="762000" cy="7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9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4FC45-A315-C281-CF18-FB7BB6C71D39}"/>
              </a:ext>
            </a:extLst>
          </p:cNvPr>
          <p:cNvSpPr txBox="1"/>
          <p:nvPr/>
        </p:nvSpPr>
        <p:spPr>
          <a:xfrm>
            <a:off x="349250" y="51971"/>
            <a:ext cx="11525250" cy="70788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rgbClr val="7030A0"/>
                </a:solidFill>
                <a:latin typeface="Calibri"/>
                <a:cs typeface="Calibri"/>
              </a:rPr>
              <a:t>MYNTRA REVENUE MODEL</a:t>
            </a:r>
            <a:endParaRPr lang="en-US" sz="4000" b="1">
              <a:solidFill>
                <a:srgbClr val="7030A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F093861-0C47-0E31-9C6C-2BC216278F77}"/>
              </a:ext>
            </a:extLst>
          </p:cNvPr>
          <p:cNvSpPr/>
          <p:nvPr/>
        </p:nvSpPr>
        <p:spPr>
          <a:xfrm>
            <a:off x="349250" y="800100"/>
            <a:ext cx="2362200" cy="9144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DIRECT SALES MODEL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87D515C-B218-75E1-89CB-054F37DA744E}"/>
              </a:ext>
            </a:extLst>
          </p:cNvPr>
          <p:cNvSpPr/>
          <p:nvPr/>
        </p:nvSpPr>
        <p:spPr>
          <a:xfrm>
            <a:off x="1282700" y="1892300"/>
            <a:ext cx="2362200" cy="91440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chemeClr val="tx2">
                    <a:lumMod val="90000"/>
                    <a:lumOff val="10000"/>
                  </a:schemeClr>
                </a:solidFill>
                <a:latin typeface="Calibri"/>
                <a:cs typeface="Calibri"/>
              </a:rPr>
              <a:t>MARKETPLACE MODEL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4FA4D93-C761-8CCF-5807-D864CE04CF13}"/>
              </a:ext>
            </a:extLst>
          </p:cNvPr>
          <p:cNvSpPr/>
          <p:nvPr/>
        </p:nvSpPr>
        <p:spPr>
          <a:xfrm>
            <a:off x="2463800" y="3124200"/>
            <a:ext cx="2362200" cy="9144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chemeClr val="tx2"/>
                </a:solidFill>
                <a:latin typeface="Calibri"/>
                <a:cs typeface="Calibri"/>
              </a:rPr>
              <a:t>SUBSCRIPTION MODEL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91B6001-773F-5E78-8090-9DD5AA82574E}"/>
              </a:ext>
            </a:extLst>
          </p:cNvPr>
          <p:cNvSpPr/>
          <p:nvPr/>
        </p:nvSpPr>
        <p:spPr>
          <a:xfrm>
            <a:off x="3644900" y="4368800"/>
            <a:ext cx="2362200" cy="91440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chemeClr val="tx2">
                    <a:lumMod val="10000"/>
                    <a:lumOff val="90000"/>
                  </a:schemeClr>
                </a:solidFill>
                <a:latin typeface="Calibri"/>
                <a:cs typeface="Calibri"/>
              </a:rPr>
              <a:t>ADVERTISING REVENUE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17C88C1-3D29-E21F-D6CE-ABD8FC4E0D9F}"/>
              </a:ext>
            </a:extLst>
          </p:cNvPr>
          <p:cNvSpPr/>
          <p:nvPr/>
        </p:nvSpPr>
        <p:spPr>
          <a:xfrm>
            <a:off x="4540250" y="5791200"/>
            <a:ext cx="2266950" cy="89535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AFFILIATE MARKETING</a:t>
            </a:r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AB63BF8-473D-AD2E-9057-C50F926DDFEC}"/>
              </a:ext>
            </a:extLst>
          </p:cNvPr>
          <p:cNvSpPr/>
          <p:nvPr/>
        </p:nvSpPr>
        <p:spPr>
          <a:xfrm>
            <a:off x="2711450" y="1073149"/>
            <a:ext cx="889000" cy="368300"/>
          </a:xfrm>
          <a:prstGeom prst="rightArrow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7D854B1-BE50-F1D5-7E3C-B565BA4C904A}"/>
              </a:ext>
            </a:extLst>
          </p:cNvPr>
          <p:cNvSpPr/>
          <p:nvPr/>
        </p:nvSpPr>
        <p:spPr>
          <a:xfrm>
            <a:off x="3644899" y="2165348"/>
            <a:ext cx="889000" cy="36830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622B0D0-6C36-0127-DF7A-C8FBF2184C05}"/>
              </a:ext>
            </a:extLst>
          </p:cNvPr>
          <p:cNvSpPr/>
          <p:nvPr/>
        </p:nvSpPr>
        <p:spPr>
          <a:xfrm>
            <a:off x="4825999" y="3397248"/>
            <a:ext cx="889000" cy="368300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897CE45-9117-90DB-B2EF-94CF1B1514E2}"/>
              </a:ext>
            </a:extLst>
          </p:cNvPr>
          <p:cNvSpPr/>
          <p:nvPr/>
        </p:nvSpPr>
        <p:spPr>
          <a:xfrm>
            <a:off x="6007099" y="4641848"/>
            <a:ext cx="889000" cy="368300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D0A74B7-DD7F-16FB-F258-EC477185E81C}"/>
              </a:ext>
            </a:extLst>
          </p:cNvPr>
          <p:cNvSpPr/>
          <p:nvPr/>
        </p:nvSpPr>
        <p:spPr>
          <a:xfrm>
            <a:off x="6807199" y="6057898"/>
            <a:ext cx="889000" cy="36830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53E041-8460-578E-22AF-C074108B3B3D}"/>
              </a:ext>
            </a:extLst>
          </p:cNvPr>
          <p:cNvSpPr txBox="1"/>
          <p:nvPr/>
        </p:nvSpPr>
        <p:spPr>
          <a:xfrm>
            <a:off x="3898900" y="655251"/>
            <a:ext cx="6172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r>
              <a:rPr lang="en-US"/>
              <a:t>Profits from selling Fashion &amp; Life-style products Directly to customers through its online platform.</a:t>
            </a:r>
          </a:p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AD30E9-A08B-DC2E-7145-CBD6677733E4}"/>
              </a:ext>
            </a:extLst>
          </p:cNvPr>
          <p:cNvSpPr txBox="1"/>
          <p:nvPr/>
        </p:nvSpPr>
        <p:spPr>
          <a:xfrm>
            <a:off x="4826000" y="1854200"/>
            <a:ext cx="66167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/>
              <a:t>2. Commissions from Third-party sellers for allowing to list their products, as it operates as marketplace.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10317E-0821-1ADC-D13C-EE682A2D10E7}"/>
              </a:ext>
            </a:extLst>
          </p:cNvPr>
          <p:cNvSpPr txBox="1"/>
          <p:nvPr/>
        </p:nvSpPr>
        <p:spPr>
          <a:xfrm>
            <a:off x="5975350" y="3143250"/>
            <a:ext cx="6064250" cy="9169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3. Subscription fees by offering Membership &amp; Loyalty services (e.g. Myntra Insider) like Discounts, early access to sales or exclusive collections.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460647-8D9D-0F6F-FAD1-2AC35FFD8A8B}"/>
              </a:ext>
            </a:extLst>
          </p:cNvPr>
          <p:cNvSpPr txBox="1"/>
          <p:nvPr/>
        </p:nvSpPr>
        <p:spPr>
          <a:xfrm>
            <a:off x="6978650" y="4381499"/>
            <a:ext cx="51816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 </a:t>
            </a:r>
            <a:r>
              <a:rPr lang="en-US">
                <a:ea typeface="+mn-lt"/>
                <a:cs typeface="+mn-lt"/>
              </a:rPr>
              <a:t>4. Brands' fees for granting access to its platform for tailored advertisements and promotional placements like private labels.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FF09FB-A34F-A92A-589D-4F22B75231FA}"/>
              </a:ext>
            </a:extLst>
          </p:cNvPr>
          <p:cNvSpPr txBox="1"/>
          <p:nvPr/>
        </p:nvSpPr>
        <p:spPr>
          <a:xfrm>
            <a:off x="7715250" y="5607050"/>
            <a:ext cx="44577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5. </a:t>
            </a:r>
            <a:r>
              <a:rPr lang="en-US">
                <a:ea typeface="+mn-lt"/>
                <a:cs typeface="+mn-lt"/>
              </a:rPr>
              <a:t>commission on sales generated through affiliate links by collaborating with bloggers and influencers to promote products.</a:t>
            </a:r>
            <a:endParaRPr lang="en-US"/>
          </a:p>
        </p:txBody>
      </p:sp>
      <p:pic>
        <p:nvPicPr>
          <p:cNvPr id="36" name="Picture 35" descr="cost, distribution, investment, revenue, sharing, structure ">
            <a:extLst>
              <a:ext uri="{FF2B5EF4-FFF2-40B4-BE49-F238E27FC236}">
                <a16:creationId xmlns:a16="http://schemas.microsoft.com/office/drawing/2014/main" id="{FF5BCC7E-EE02-A9AB-0425-4F198DF24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4476750"/>
            <a:ext cx="21082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73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yntra FY23: Loss Surges 31% To INR 782 Cr, Clocks Sales Of INR 4,375 Cr">
            <a:extLst>
              <a:ext uri="{FF2B5EF4-FFF2-40B4-BE49-F238E27FC236}">
                <a16:creationId xmlns:a16="http://schemas.microsoft.com/office/drawing/2014/main" id="{B4B75247-3207-A2F7-8B01-D23BE54B5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103" y="-2767"/>
            <a:ext cx="5657222" cy="6754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3C7DA4-0FB9-14A5-2D08-B0333C6A8078}"/>
              </a:ext>
            </a:extLst>
          </p:cNvPr>
          <p:cNvSpPr txBox="1"/>
          <p:nvPr/>
        </p:nvSpPr>
        <p:spPr>
          <a:xfrm>
            <a:off x="129358" y="409815"/>
            <a:ext cx="62278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7030A0"/>
                </a:solidFill>
                <a:latin typeface="Calibri"/>
                <a:cs typeface="Calibri"/>
              </a:rPr>
              <a:t>REVENUE REPORT of FY-2023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F18FF-F1C0-354F-790C-45D6255FD7E9}"/>
              </a:ext>
            </a:extLst>
          </p:cNvPr>
          <p:cNvSpPr txBox="1"/>
          <p:nvPr/>
        </p:nvSpPr>
        <p:spPr>
          <a:xfrm>
            <a:off x="768895" y="1345693"/>
            <a:ext cx="5604417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r>
              <a:rPr lang="en-US" b="1"/>
              <a:t>Annual Revenue: Nearly Rs.4,510cr as on Mar 31,2023.</a:t>
            </a:r>
          </a:p>
          <a:p>
            <a:endParaRPr lang="en-US" b="1"/>
          </a:p>
          <a:p>
            <a:endParaRPr lang="en-US" b="1"/>
          </a:p>
          <a:p>
            <a:r>
              <a:rPr lang="en-US" b="1"/>
              <a:t>Advertising Expenses : Spent about Rs.1,759cr on Advertising.</a:t>
            </a:r>
          </a:p>
          <a:p>
            <a:endParaRPr lang="en-US" b="1"/>
          </a:p>
          <a:p>
            <a:r>
              <a:rPr lang="en-US" b="1"/>
              <a:t>Employee Benefit: Expenses made for employee benefit for about Rs.631.8cr.</a:t>
            </a:r>
          </a:p>
          <a:p>
            <a:endParaRPr lang="en-US" b="1"/>
          </a:p>
          <a:p>
            <a:r>
              <a:rPr lang="en-US" b="1"/>
              <a:t>Total expenses: Expenses totally made in 2023 is Rs.5,290.1cr.</a:t>
            </a:r>
          </a:p>
          <a:p>
            <a:endParaRPr lang="en-US" b="1"/>
          </a:p>
          <a:p>
            <a:r>
              <a:rPr lang="en-US" b="1"/>
              <a:t>Net position: About Rs.782.4cr occurred as net loss in FY-2023.</a:t>
            </a:r>
          </a:p>
          <a:p>
            <a:endParaRPr lang="en-US" b="1"/>
          </a:p>
          <a:p>
            <a:pPr marL="342900" indent="-342900">
              <a:buAutoNum type="arabicPeriod"/>
            </a:pPr>
            <a:endParaRPr lang="en-US"/>
          </a:p>
        </p:txBody>
      </p:sp>
      <p:pic>
        <p:nvPicPr>
          <p:cNvPr id="12" name="Picture 11" descr="dividend, calendar, annual, monthly, revenue ">
            <a:extLst>
              <a:ext uri="{FF2B5EF4-FFF2-40B4-BE49-F238E27FC236}">
                <a16:creationId xmlns:a16="http://schemas.microsoft.com/office/drawing/2014/main" id="{16475EAC-40EF-B5C6-A9C4-9A693A167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23" y="1851409"/>
            <a:ext cx="609600" cy="609600"/>
          </a:xfrm>
          <a:prstGeom prst="rect">
            <a:avLst/>
          </a:prstGeom>
        </p:spPr>
      </p:pic>
      <p:pic>
        <p:nvPicPr>
          <p:cNvPr id="13" name="Picture 12" descr="target, goal, marketing, advertising ">
            <a:extLst>
              <a:ext uri="{FF2B5EF4-FFF2-40B4-BE49-F238E27FC236}">
                <a16:creationId xmlns:a16="http://schemas.microsoft.com/office/drawing/2014/main" id="{0C586D90-75CF-FB0D-7D30-66634EC1E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23" y="2764134"/>
            <a:ext cx="609600" cy="609600"/>
          </a:xfrm>
          <a:prstGeom prst="rect">
            <a:avLst/>
          </a:prstGeom>
        </p:spPr>
      </p:pic>
      <p:pic>
        <p:nvPicPr>
          <p:cNvPr id="14" name="Picture 13" descr="favorite, growth, employee, business, analysis, graph, star ">
            <a:extLst>
              <a:ext uri="{FF2B5EF4-FFF2-40B4-BE49-F238E27FC236}">
                <a16:creationId xmlns:a16="http://schemas.microsoft.com/office/drawing/2014/main" id="{BCAB996E-114C-5901-96EF-FFEB0FB61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23" y="3576376"/>
            <a:ext cx="609600" cy="609600"/>
          </a:xfrm>
          <a:prstGeom prst="rect">
            <a:avLst/>
          </a:prstGeom>
        </p:spPr>
      </p:pic>
      <p:pic>
        <p:nvPicPr>
          <p:cNvPr id="15" name="Picture 14" descr="bill, expenses, invoice, receipt, internet bill ">
            <a:extLst>
              <a:ext uri="{FF2B5EF4-FFF2-40B4-BE49-F238E27FC236}">
                <a16:creationId xmlns:a16="http://schemas.microsoft.com/office/drawing/2014/main" id="{AC361F39-6FB3-39D8-4556-E48D59D88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123" y="4430486"/>
            <a:ext cx="609600" cy="609600"/>
          </a:xfrm>
          <a:prstGeom prst="rect">
            <a:avLst/>
          </a:prstGeom>
        </p:spPr>
      </p:pic>
      <p:pic>
        <p:nvPicPr>
          <p:cNvPr id="16" name="Picture 15" descr="business, growth, income, net, profit ">
            <a:extLst>
              <a:ext uri="{FF2B5EF4-FFF2-40B4-BE49-F238E27FC236}">
                <a16:creationId xmlns:a16="http://schemas.microsoft.com/office/drawing/2014/main" id="{9C729F25-FEAC-237C-A2CA-932BD5EE49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23" y="53013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92685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BF8E7A"/>
      </a:accent1>
      <a:accent2>
        <a:srgbClr val="CA9299"/>
      </a:accent2>
      <a:accent3>
        <a:srgbClr val="B1A27D"/>
      </a:accent3>
      <a:accent4>
        <a:srgbClr val="70AEA2"/>
      </a:accent4>
      <a:accent5>
        <a:srgbClr val="73ABBB"/>
      </a:accent5>
      <a:accent6>
        <a:srgbClr val="7A93BF"/>
      </a:accent6>
      <a:hlink>
        <a:srgbClr val="5E899C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MadridVTI</vt:lpstr>
      <vt:lpstr>MYNTRA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17</cp:revision>
  <dcterms:created xsi:type="dcterms:W3CDTF">2024-10-26T14:23:03Z</dcterms:created>
  <dcterms:modified xsi:type="dcterms:W3CDTF">2024-10-30T17:19:03Z</dcterms:modified>
</cp:coreProperties>
</file>